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430A-5012-4940-8D24-75016FE436AE}" type="datetimeFigureOut">
              <a:rPr lang="de-DE" smtClean="0"/>
              <a:t>20.05.2016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A212A-FA99-45A6-A8BF-7AF682E5E5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595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03C38-E17D-492E-B943-C81107F56302}" type="slidenum">
              <a:rPr lang="de-DE" smtClean="0">
                <a:solidFill>
                  <a:prstClr val="black"/>
                </a:solidFill>
              </a:rPr>
              <a:pPr/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0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396000" y="2484000"/>
            <a:ext cx="8280000" cy="1800200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de-DE" dirty="0" smtClean="0"/>
              <a:t>Hier kann in markanten</a:t>
            </a:r>
            <a:br>
              <a:rPr lang="de-DE" dirty="0" smtClean="0"/>
            </a:br>
            <a:r>
              <a:rPr lang="de-DE" dirty="0" smtClean="0"/>
              <a:t>Lettern die Headline stehen</a:t>
            </a:r>
            <a:br>
              <a:rPr lang="de-DE" dirty="0" smtClean="0"/>
            </a:b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359359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ildplatzhalter 20"/>
          <p:cNvSpPr>
            <a:spLocks noGrp="1"/>
          </p:cNvSpPr>
          <p:nvPr>
            <p:ph type="pic" sz="quarter" idx="11"/>
          </p:nvPr>
        </p:nvSpPr>
        <p:spPr>
          <a:xfrm>
            <a:off x="395536" y="4014000"/>
            <a:ext cx="2736000" cy="190800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24" name="Bildplatzhalter 20"/>
          <p:cNvSpPr>
            <a:spLocks noGrp="1"/>
          </p:cNvSpPr>
          <p:nvPr>
            <p:ph type="pic" sz="quarter" idx="12"/>
          </p:nvPr>
        </p:nvSpPr>
        <p:spPr>
          <a:xfrm>
            <a:off x="3275856" y="4014000"/>
            <a:ext cx="2736000" cy="190800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8" name="Textplatzhalter 32"/>
          <p:cNvSpPr>
            <a:spLocks noGrp="1"/>
          </p:cNvSpPr>
          <p:nvPr>
            <p:ph type="body" sz="quarter" idx="13" hasCustomPrompt="1"/>
          </p:nvPr>
        </p:nvSpPr>
        <p:spPr>
          <a:xfrm>
            <a:off x="395536" y="2556000"/>
            <a:ext cx="8280456" cy="1224136"/>
          </a:xfrm>
          <a:prstGeom prst="rect">
            <a:avLst/>
          </a:prstGeom>
        </p:spPr>
        <p:txBody>
          <a:bodyPr lIns="0" rIns="0"/>
          <a:lstStyle>
            <a:lvl1pPr marL="0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buFont typeface="Arial" pitchFamily="34" charset="0"/>
              <a:buNone/>
              <a:defRPr b="0"/>
            </a:lvl2pPr>
            <a:lvl3pPr>
              <a:buFont typeface="Arial" pitchFamily="34" charset="0"/>
              <a:buNone/>
              <a:defRPr/>
            </a:lvl3pPr>
            <a:lvl4pPr>
              <a:buFont typeface="Arial" pitchFamily="34" charset="0"/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de-DE" dirty="0" smtClean="0"/>
              <a:t>Raectur, in cum </a:t>
            </a:r>
            <a:r>
              <a:rPr lang="de-DE" dirty="0" err="1" smtClean="0"/>
              <a:t>aute</a:t>
            </a:r>
            <a:r>
              <a:rPr lang="de-DE" dirty="0" smtClean="0"/>
              <a:t> </a:t>
            </a:r>
            <a:r>
              <a:rPr lang="de-DE" dirty="0" err="1" smtClean="0"/>
              <a:t>vit</a:t>
            </a:r>
            <a:r>
              <a:rPr lang="de-DE" dirty="0" smtClean="0"/>
              <a:t> </a:t>
            </a:r>
            <a:r>
              <a:rPr lang="de-DE" dirty="0" err="1" smtClean="0"/>
              <a:t>pra</a:t>
            </a:r>
            <a:r>
              <a:rPr lang="de-DE" dirty="0" smtClean="0"/>
              <a:t> </a:t>
            </a:r>
            <a:r>
              <a:rPr lang="de-DE" dirty="0" err="1" smtClean="0"/>
              <a:t>vit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</a:t>
            </a:r>
            <a:r>
              <a:rPr lang="de-DE" dirty="0" err="1" smtClean="0"/>
              <a:t>rendissi</a:t>
            </a:r>
            <a:r>
              <a:rPr lang="de-DE" dirty="0" smtClean="0"/>
              <a:t> quas </a:t>
            </a:r>
          </a:p>
          <a:p>
            <a:pPr lvl="0"/>
            <a:r>
              <a:rPr lang="de-DE" dirty="0" smtClean="0"/>
              <a:t>et </a:t>
            </a:r>
            <a:r>
              <a:rPr lang="de-DE" dirty="0" err="1" smtClean="0"/>
              <a:t>et</a:t>
            </a:r>
            <a:r>
              <a:rPr lang="de-DE" dirty="0" smtClean="0"/>
              <a:t> </a:t>
            </a:r>
            <a:r>
              <a:rPr lang="de-DE" dirty="0" err="1" smtClean="0"/>
              <a:t>incipsae</a:t>
            </a:r>
            <a:r>
              <a:rPr lang="de-DE" dirty="0" smtClean="0"/>
              <a:t> </a:t>
            </a:r>
            <a:r>
              <a:rPr lang="de-DE" dirty="0" err="1" smtClean="0"/>
              <a:t>laceror</a:t>
            </a:r>
            <a:r>
              <a:rPr lang="de-DE" dirty="0" smtClean="0"/>
              <a:t> </a:t>
            </a:r>
            <a:r>
              <a:rPr lang="de-DE" dirty="0" err="1" smtClean="0"/>
              <a:t>ehenecuptio</a:t>
            </a:r>
            <a:r>
              <a:rPr lang="de-DE" dirty="0" smtClean="0"/>
              <a:t>. Et </a:t>
            </a:r>
            <a:r>
              <a:rPr lang="de-DE" dirty="0" err="1" smtClean="0"/>
              <a:t>inctem</a:t>
            </a:r>
            <a:r>
              <a:rPr lang="de-DE" dirty="0" smtClean="0"/>
              <a:t> </a:t>
            </a:r>
            <a:r>
              <a:rPr lang="de-DE" dirty="0" err="1" smtClean="0"/>
              <a:t>eiundis</a:t>
            </a:r>
            <a:r>
              <a:rPr lang="de-DE" dirty="0" smtClean="0"/>
              <a:t> </a:t>
            </a:r>
          </a:p>
          <a:p>
            <a:pPr lvl="0"/>
            <a:r>
              <a:rPr lang="de-DE" dirty="0" err="1" smtClean="0"/>
              <a:t>ant</a:t>
            </a:r>
            <a:r>
              <a:rPr lang="de-DE" dirty="0" smtClean="0"/>
              <a:t> </a:t>
            </a:r>
            <a:r>
              <a:rPr lang="de-DE" dirty="0" err="1" smtClean="0"/>
              <a:t>arum</a:t>
            </a:r>
            <a:r>
              <a:rPr lang="de-DE" dirty="0" smtClean="0"/>
              <a:t> </a:t>
            </a:r>
            <a:r>
              <a:rPr lang="de-DE" dirty="0" err="1" smtClean="0"/>
              <a:t>aute</a:t>
            </a:r>
            <a:r>
              <a:rPr lang="de-DE" dirty="0" smtClean="0"/>
              <a:t> </a:t>
            </a:r>
            <a:r>
              <a:rPr lang="de-DE" dirty="0" err="1" smtClean="0"/>
              <a:t>vel</a:t>
            </a:r>
            <a:r>
              <a:rPr lang="de-DE" dirty="0" smtClean="0"/>
              <a:t> et </a:t>
            </a:r>
            <a:r>
              <a:rPr lang="de-DE" dirty="0" err="1" smtClean="0"/>
              <a:t>etur</a:t>
            </a:r>
            <a:r>
              <a:rPr lang="de-DE" dirty="0" smtClean="0"/>
              <a:t> </a:t>
            </a:r>
            <a:r>
              <a:rPr lang="de-DE" dirty="0" err="1" smtClean="0"/>
              <a:t>aliqui</a:t>
            </a:r>
            <a:r>
              <a:rPr lang="de-DE" dirty="0" smtClean="0"/>
              <a:t> </a:t>
            </a:r>
            <a:r>
              <a:rPr lang="de-DE" dirty="0" err="1" smtClean="0"/>
              <a:t>unducillit</a:t>
            </a:r>
            <a:r>
              <a:rPr lang="de-DE" dirty="0" smtClean="0"/>
              <a:t> </a:t>
            </a:r>
            <a:r>
              <a:rPr lang="de-DE" dirty="0" err="1" smtClean="0"/>
              <a:t>milibus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3" name="Titel 1"/>
          <p:cNvSpPr>
            <a:spLocks noGrp="1"/>
          </p:cNvSpPr>
          <p:nvPr>
            <p:ph type="title" hasCustomPrompt="1"/>
          </p:nvPr>
        </p:nvSpPr>
        <p:spPr>
          <a:xfrm>
            <a:off x="396000" y="1152000"/>
            <a:ext cx="6480000" cy="11968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de-DE" dirty="0" smtClean="0"/>
              <a:t>Hier kann in markanten</a:t>
            </a:r>
            <a:br>
              <a:rPr lang="de-DE" dirty="0" smtClean="0"/>
            </a:br>
            <a:r>
              <a:rPr lang="de-DE" dirty="0" smtClean="0"/>
              <a:t>Lettern die Headline stehen</a:t>
            </a:r>
          </a:p>
        </p:txBody>
      </p:sp>
    </p:spTree>
    <p:extLst>
      <p:ext uri="{BB962C8B-B14F-4D97-AF65-F5344CB8AC3E}">
        <p14:creationId xmlns:p14="http://schemas.microsoft.com/office/powerpoint/2010/main" val="1788805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95536" y="3924000"/>
            <a:ext cx="8280000" cy="2025280"/>
          </a:xfrm>
          <a:prstGeom prst="rect">
            <a:avLst/>
          </a:prstGeom>
        </p:spPr>
        <p:txBody>
          <a:bodyPr>
            <a:normAutofit/>
          </a:bodyPr>
          <a:lstStyle>
            <a:lvl1pPr marL="174625" indent="-174625">
              <a:lnSpc>
                <a:spcPts val="3000"/>
              </a:lnSpc>
              <a:spcBef>
                <a:spcPts val="0"/>
              </a:spcBef>
              <a:buFont typeface="Arial" pitchFamily="34" charset="0"/>
              <a:buNone/>
              <a:tabLst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2pPr>
            <a:lvl3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•	</a:t>
            </a:r>
            <a:r>
              <a:rPr lang="de-DE" dirty="0" err="1" smtClean="0"/>
              <a:t>Atium</a:t>
            </a:r>
            <a:r>
              <a:rPr lang="de-DE" dirty="0" smtClean="0"/>
              <a:t> lab </a:t>
            </a:r>
            <a:r>
              <a:rPr lang="de-DE" dirty="0" err="1" smtClean="0"/>
              <a:t>idelend</a:t>
            </a:r>
            <a:r>
              <a:rPr lang="de-DE" dirty="0" smtClean="0"/>
              <a:t> </a:t>
            </a:r>
            <a:r>
              <a:rPr lang="de-DE" dirty="0" err="1" smtClean="0"/>
              <a:t>itaquis</a:t>
            </a:r>
            <a:r>
              <a:rPr lang="de-DE" dirty="0" smtClean="0"/>
              <a:t> am </a:t>
            </a:r>
            <a:r>
              <a:rPr lang="de-DE" dirty="0" err="1" smtClean="0"/>
              <a:t>re</a:t>
            </a:r>
            <a:r>
              <a:rPr lang="de-DE" dirty="0" smtClean="0"/>
              <a:t>, </a:t>
            </a:r>
            <a:r>
              <a:rPr lang="de-DE" dirty="0" err="1" smtClean="0"/>
              <a:t>intio</a:t>
            </a:r>
            <a:r>
              <a:rPr lang="de-DE" dirty="0" smtClean="0"/>
              <a:t>. </a:t>
            </a:r>
          </a:p>
          <a:p>
            <a:pPr lvl="0"/>
            <a:r>
              <a:rPr lang="de-DE" dirty="0" smtClean="0"/>
              <a:t>•	</a:t>
            </a:r>
            <a:r>
              <a:rPr lang="de-DE" dirty="0" err="1" smtClean="0"/>
              <a:t>Parum</a:t>
            </a:r>
            <a:r>
              <a:rPr lang="de-DE" dirty="0" smtClean="0"/>
              <a:t> </a:t>
            </a:r>
            <a:r>
              <a:rPr lang="de-DE" dirty="0" err="1" smtClean="0"/>
              <a:t>estium</a:t>
            </a:r>
            <a:r>
              <a:rPr lang="de-DE" dirty="0" smtClean="0"/>
              <a:t> </a:t>
            </a:r>
            <a:r>
              <a:rPr lang="de-DE" dirty="0" err="1" smtClean="0"/>
              <a:t>quamus</a:t>
            </a:r>
            <a:r>
              <a:rPr lang="de-DE" dirty="0" smtClean="0"/>
              <a:t> </a:t>
            </a:r>
            <a:r>
              <a:rPr lang="de-DE" dirty="0" err="1" smtClean="0"/>
              <a:t>excerum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et </a:t>
            </a:r>
            <a:r>
              <a:rPr lang="de-DE" dirty="0" err="1" smtClean="0"/>
              <a:t>fugia</a:t>
            </a:r>
            <a:r>
              <a:rPr lang="de-DE" dirty="0" smtClean="0"/>
              <a:t> </a:t>
            </a:r>
            <a:r>
              <a:rPr lang="de-DE" dirty="0" err="1" smtClean="0"/>
              <a:t>pedi</a:t>
            </a:r>
            <a:r>
              <a:rPr lang="de-DE" dirty="0" smtClean="0"/>
              <a:t> </a:t>
            </a:r>
            <a:r>
              <a:rPr lang="de-DE" dirty="0" err="1" smtClean="0"/>
              <a:t>aut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, et </a:t>
            </a:r>
            <a:r>
              <a:rPr lang="de-DE" dirty="0" err="1" smtClean="0"/>
              <a:t>aut</a:t>
            </a:r>
            <a:r>
              <a:rPr lang="de-DE" dirty="0" smtClean="0"/>
              <a:t> </a:t>
            </a:r>
            <a:r>
              <a:rPr lang="de-DE" dirty="0" err="1" smtClean="0"/>
              <a:t>fuga</a:t>
            </a:r>
            <a:r>
              <a:rPr lang="de-DE" dirty="0" smtClean="0"/>
              <a:t>. </a:t>
            </a:r>
          </a:p>
          <a:p>
            <a:pPr lvl="0"/>
            <a:r>
              <a:rPr lang="de-DE" dirty="0" smtClean="0"/>
              <a:t>•	</a:t>
            </a:r>
            <a:r>
              <a:rPr lang="de-DE" dirty="0" err="1" smtClean="0"/>
              <a:t>Nem</a:t>
            </a:r>
            <a:r>
              <a:rPr lang="de-DE" dirty="0" smtClean="0"/>
              <a:t> </a:t>
            </a:r>
            <a:r>
              <a:rPr lang="de-DE" dirty="0" err="1" smtClean="0"/>
              <a:t>volori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</a:t>
            </a:r>
            <a:r>
              <a:rPr lang="de-DE" dirty="0" err="1" smtClean="0"/>
              <a:t>por</a:t>
            </a:r>
            <a:r>
              <a:rPr lang="de-DE" dirty="0" smtClean="0"/>
              <a:t> </a:t>
            </a:r>
            <a:r>
              <a:rPr lang="de-DE" dirty="0" err="1" smtClean="0"/>
              <a:t>soluptas</a:t>
            </a:r>
            <a:r>
              <a:rPr lang="de-DE" dirty="0" smtClean="0"/>
              <a:t> </a:t>
            </a:r>
            <a:r>
              <a:rPr lang="de-DE" dirty="0" err="1" smtClean="0"/>
              <a:t>sitae</a:t>
            </a:r>
            <a:r>
              <a:rPr lang="de-DE" dirty="0" smtClean="0"/>
              <a:t> </a:t>
            </a:r>
            <a:r>
              <a:rPr lang="de-DE" dirty="0" err="1" smtClean="0"/>
              <a:t>volo</a:t>
            </a:r>
            <a:r>
              <a:rPr lang="de-DE" dirty="0" smtClean="0"/>
              <a:t> </a:t>
            </a:r>
            <a:r>
              <a:rPr lang="de-DE" dirty="0" err="1" smtClean="0"/>
              <a:t>consequat</a:t>
            </a:r>
            <a:r>
              <a:rPr lang="de-DE" dirty="0" smtClean="0"/>
              <a:t> </a:t>
            </a:r>
            <a:r>
              <a:rPr lang="de-DE" dirty="0" err="1" smtClean="0"/>
              <a:t>eum</a:t>
            </a:r>
            <a:r>
              <a:rPr lang="de-DE" dirty="0" smtClean="0"/>
              <a:t> </a:t>
            </a:r>
            <a:r>
              <a:rPr lang="de-DE" dirty="0" err="1" smtClean="0"/>
              <a:t>iligendam</a:t>
            </a:r>
            <a:r>
              <a:rPr lang="de-DE" dirty="0" smtClean="0"/>
              <a:t> </a:t>
            </a:r>
          </a:p>
          <a:p>
            <a:pPr lvl="0"/>
            <a:r>
              <a:rPr lang="de-DE" dirty="0" smtClean="0"/>
              <a:t>	</a:t>
            </a:r>
            <a:r>
              <a:rPr lang="de-DE" dirty="0" err="1" smtClean="0"/>
              <a:t>untureh</a:t>
            </a:r>
            <a:r>
              <a:rPr lang="de-DE" dirty="0" smtClean="0"/>
              <a:t> </a:t>
            </a:r>
            <a:r>
              <a:rPr lang="de-DE" dirty="0" err="1" smtClean="0"/>
              <a:t>eniatiuntem</a:t>
            </a:r>
            <a:r>
              <a:rPr lang="de-DE" dirty="0" smtClean="0"/>
              <a:t> </a:t>
            </a:r>
            <a:r>
              <a:rPr lang="de-DE" dirty="0" err="1" smtClean="0"/>
              <a:t>expella</a:t>
            </a:r>
            <a:r>
              <a:rPr lang="de-DE" dirty="0" smtClean="0"/>
              <a:t> </a:t>
            </a:r>
            <a:r>
              <a:rPr lang="de-DE" dirty="0" err="1" smtClean="0"/>
              <a:t>ceaquid</a:t>
            </a:r>
            <a:r>
              <a:rPr lang="de-DE" dirty="0" smtClean="0"/>
              <a:t> et </a:t>
            </a:r>
            <a:r>
              <a:rPr lang="de-DE" dirty="0" err="1" smtClean="0"/>
              <a:t>evenihil</a:t>
            </a:r>
            <a:r>
              <a:rPr lang="de-DE" dirty="0" smtClean="0"/>
              <a:t> </a:t>
            </a:r>
            <a:r>
              <a:rPr lang="de-DE" dirty="0" err="1" smtClean="0"/>
              <a:t>eossimagnam</a:t>
            </a:r>
            <a:r>
              <a:rPr lang="de-DE" dirty="0" smtClean="0"/>
              <a:t>, </a:t>
            </a:r>
          </a:p>
          <a:p>
            <a:pPr lvl="0"/>
            <a:r>
              <a:rPr lang="de-DE" dirty="0" smtClean="0"/>
              <a:t>	</a:t>
            </a:r>
            <a:r>
              <a:rPr lang="de-DE" dirty="0" err="1" smtClean="0"/>
              <a:t>quiates</a:t>
            </a:r>
            <a:r>
              <a:rPr lang="de-DE" dirty="0" smtClean="0"/>
              <a:t> </a:t>
            </a:r>
            <a:r>
              <a:rPr lang="de-DE" dirty="0" err="1" smtClean="0"/>
              <a:t>equibuscit</a:t>
            </a:r>
            <a:r>
              <a:rPr lang="de-DE" dirty="0" smtClean="0"/>
              <a:t> </a:t>
            </a:r>
            <a:r>
              <a:rPr lang="de-DE" dirty="0" err="1" smtClean="0"/>
              <a:t>aute</a:t>
            </a:r>
            <a:r>
              <a:rPr lang="de-DE" dirty="0" smtClean="0"/>
              <a:t> quas </a:t>
            </a:r>
            <a:r>
              <a:rPr lang="de-DE" dirty="0" err="1" smtClean="0"/>
              <a:t>sundia</a:t>
            </a:r>
            <a:r>
              <a:rPr lang="de-DE" dirty="0" smtClean="0"/>
              <a:t> </a:t>
            </a:r>
            <a:r>
              <a:rPr lang="de-DE" dirty="0" err="1" smtClean="0"/>
              <a:t>sequae</a:t>
            </a:r>
            <a:r>
              <a:rPr lang="de-DE" dirty="0" smtClean="0"/>
              <a:t>.</a:t>
            </a:r>
          </a:p>
        </p:txBody>
      </p:sp>
      <p:sp>
        <p:nvSpPr>
          <p:cNvPr id="27" name="Textplatzhalter 32"/>
          <p:cNvSpPr>
            <a:spLocks noGrp="1"/>
          </p:cNvSpPr>
          <p:nvPr>
            <p:ph type="body" sz="quarter" idx="13" hasCustomPrompt="1"/>
          </p:nvPr>
        </p:nvSpPr>
        <p:spPr>
          <a:xfrm>
            <a:off x="395536" y="2556000"/>
            <a:ext cx="8280456" cy="1224136"/>
          </a:xfrm>
          <a:prstGeom prst="rect">
            <a:avLst/>
          </a:prstGeom>
        </p:spPr>
        <p:txBody>
          <a:bodyPr lIns="0" rIns="0"/>
          <a:lstStyle>
            <a:lvl1pPr marL="0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buFont typeface="Arial" pitchFamily="34" charset="0"/>
              <a:buNone/>
              <a:defRPr b="0"/>
            </a:lvl2pPr>
            <a:lvl3pPr>
              <a:buFont typeface="Arial" pitchFamily="34" charset="0"/>
              <a:buNone/>
              <a:defRPr/>
            </a:lvl3pPr>
            <a:lvl4pPr>
              <a:buFont typeface="Arial" pitchFamily="34" charset="0"/>
              <a:buNone/>
              <a:defRPr/>
            </a:lvl4pPr>
            <a:lvl5pPr>
              <a:buFont typeface="Arial" pitchFamily="34" charset="0"/>
              <a:buNone/>
              <a:defRPr/>
            </a:lvl5pPr>
          </a:lstStyle>
          <a:p>
            <a:pPr lvl="0"/>
            <a:r>
              <a:rPr lang="de-DE" dirty="0" smtClean="0"/>
              <a:t>Raectur, in cum </a:t>
            </a:r>
            <a:r>
              <a:rPr lang="de-DE" dirty="0" err="1" smtClean="0"/>
              <a:t>aute</a:t>
            </a:r>
            <a:r>
              <a:rPr lang="de-DE" dirty="0" smtClean="0"/>
              <a:t> </a:t>
            </a:r>
            <a:r>
              <a:rPr lang="de-DE" dirty="0" err="1" smtClean="0"/>
              <a:t>vit</a:t>
            </a:r>
            <a:r>
              <a:rPr lang="de-DE" dirty="0" smtClean="0"/>
              <a:t> </a:t>
            </a:r>
            <a:r>
              <a:rPr lang="de-DE" dirty="0" err="1" smtClean="0"/>
              <a:t>pra</a:t>
            </a:r>
            <a:r>
              <a:rPr lang="de-DE" dirty="0" smtClean="0"/>
              <a:t> </a:t>
            </a:r>
            <a:r>
              <a:rPr lang="de-DE" dirty="0" err="1" smtClean="0"/>
              <a:t>vit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</a:t>
            </a:r>
            <a:r>
              <a:rPr lang="de-DE" dirty="0" err="1" smtClean="0"/>
              <a:t>rendissi</a:t>
            </a:r>
            <a:r>
              <a:rPr lang="de-DE" dirty="0" smtClean="0"/>
              <a:t> quas </a:t>
            </a:r>
          </a:p>
          <a:p>
            <a:pPr lvl="0"/>
            <a:r>
              <a:rPr lang="de-DE" dirty="0" smtClean="0"/>
              <a:t>et </a:t>
            </a:r>
            <a:r>
              <a:rPr lang="de-DE" dirty="0" err="1" smtClean="0"/>
              <a:t>et</a:t>
            </a:r>
            <a:r>
              <a:rPr lang="de-DE" dirty="0" smtClean="0"/>
              <a:t> </a:t>
            </a:r>
            <a:r>
              <a:rPr lang="de-DE" dirty="0" err="1" smtClean="0"/>
              <a:t>incipsae</a:t>
            </a:r>
            <a:r>
              <a:rPr lang="de-DE" dirty="0" smtClean="0"/>
              <a:t> </a:t>
            </a:r>
            <a:r>
              <a:rPr lang="de-DE" dirty="0" err="1" smtClean="0"/>
              <a:t>laceror</a:t>
            </a:r>
            <a:r>
              <a:rPr lang="de-DE" dirty="0" smtClean="0"/>
              <a:t> </a:t>
            </a:r>
            <a:r>
              <a:rPr lang="de-DE" dirty="0" err="1" smtClean="0"/>
              <a:t>ehenecuptio</a:t>
            </a:r>
            <a:r>
              <a:rPr lang="de-DE" dirty="0" smtClean="0"/>
              <a:t>. Et </a:t>
            </a:r>
            <a:r>
              <a:rPr lang="de-DE" dirty="0" err="1" smtClean="0"/>
              <a:t>inctem</a:t>
            </a:r>
            <a:r>
              <a:rPr lang="de-DE" dirty="0" smtClean="0"/>
              <a:t> </a:t>
            </a:r>
            <a:r>
              <a:rPr lang="de-DE" dirty="0" err="1" smtClean="0"/>
              <a:t>eiundis</a:t>
            </a:r>
            <a:r>
              <a:rPr lang="de-DE" dirty="0" smtClean="0"/>
              <a:t> </a:t>
            </a:r>
          </a:p>
          <a:p>
            <a:pPr lvl="0"/>
            <a:r>
              <a:rPr lang="de-DE" dirty="0" err="1" smtClean="0"/>
              <a:t>ant</a:t>
            </a:r>
            <a:r>
              <a:rPr lang="de-DE" dirty="0" smtClean="0"/>
              <a:t> </a:t>
            </a:r>
            <a:r>
              <a:rPr lang="de-DE" dirty="0" err="1" smtClean="0"/>
              <a:t>arum</a:t>
            </a:r>
            <a:r>
              <a:rPr lang="de-DE" dirty="0" smtClean="0"/>
              <a:t> </a:t>
            </a:r>
            <a:r>
              <a:rPr lang="de-DE" dirty="0" err="1" smtClean="0"/>
              <a:t>aute</a:t>
            </a:r>
            <a:r>
              <a:rPr lang="de-DE" dirty="0" smtClean="0"/>
              <a:t> </a:t>
            </a:r>
            <a:r>
              <a:rPr lang="de-DE" dirty="0" err="1" smtClean="0"/>
              <a:t>vel</a:t>
            </a:r>
            <a:r>
              <a:rPr lang="de-DE" dirty="0" smtClean="0"/>
              <a:t> et </a:t>
            </a:r>
            <a:r>
              <a:rPr lang="de-DE" dirty="0" err="1" smtClean="0"/>
              <a:t>etur</a:t>
            </a:r>
            <a:r>
              <a:rPr lang="de-DE" dirty="0" smtClean="0"/>
              <a:t> </a:t>
            </a:r>
            <a:r>
              <a:rPr lang="de-DE" dirty="0" err="1" smtClean="0"/>
              <a:t>aliqui</a:t>
            </a:r>
            <a:r>
              <a:rPr lang="de-DE" dirty="0" smtClean="0"/>
              <a:t> </a:t>
            </a:r>
            <a:r>
              <a:rPr lang="de-DE" dirty="0" err="1" smtClean="0"/>
              <a:t>unducillit</a:t>
            </a:r>
            <a:r>
              <a:rPr lang="de-DE" dirty="0" smtClean="0"/>
              <a:t> </a:t>
            </a:r>
            <a:r>
              <a:rPr lang="de-DE" dirty="0" err="1" smtClean="0"/>
              <a:t>milibus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28" name="Titel 1"/>
          <p:cNvSpPr>
            <a:spLocks noGrp="1"/>
          </p:cNvSpPr>
          <p:nvPr>
            <p:ph type="title" hasCustomPrompt="1"/>
          </p:nvPr>
        </p:nvSpPr>
        <p:spPr>
          <a:xfrm>
            <a:off x="396000" y="1152000"/>
            <a:ext cx="6480000" cy="11968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de-DE" dirty="0" smtClean="0"/>
              <a:t>Hier kann in markanten</a:t>
            </a:r>
            <a:br>
              <a:rPr lang="de-DE" dirty="0" smtClean="0"/>
            </a:br>
            <a:r>
              <a:rPr lang="de-DE" dirty="0" smtClean="0"/>
              <a:t>Lettern die Headline stehen</a:t>
            </a:r>
          </a:p>
        </p:txBody>
      </p:sp>
    </p:spTree>
    <p:extLst>
      <p:ext uri="{BB962C8B-B14F-4D97-AF65-F5344CB8AC3E}">
        <p14:creationId xmlns:p14="http://schemas.microsoft.com/office/powerpoint/2010/main" val="305206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95536" y="2574000"/>
            <a:ext cx="8280000" cy="3375280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174625" marR="0" indent="-174625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2pPr>
            <a:lvl3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•	</a:t>
            </a:r>
            <a:r>
              <a:rPr lang="de-DE" dirty="0" err="1" smtClean="0"/>
              <a:t>Atium</a:t>
            </a:r>
            <a:r>
              <a:rPr lang="de-DE" dirty="0" smtClean="0"/>
              <a:t> lab </a:t>
            </a:r>
            <a:r>
              <a:rPr lang="de-DE" dirty="0" err="1" smtClean="0"/>
              <a:t>idelend</a:t>
            </a:r>
            <a:r>
              <a:rPr lang="de-DE" dirty="0" smtClean="0"/>
              <a:t> </a:t>
            </a:r>
            <a:r>
              <a:rPr lang="de-DE" dirty="0" err="1" smtClean="0"/>
              <a:t>itaquis</a:t>
            </a:r>
            <a:r>
              <a:rPr lang="de-DE" dirty="0" smtClean="0"/>
              <a:t> am </a:t>
            </a:r>
            <a:r>
              <a:rPr lang="de-DE" dirty="0" err="1" smtClean="0"/>
              <a:t>re</a:t>
            </a:r>
            <a:r>
              <a:rPr lang="de-DE" dirty="0" smtClean="0"/>
              <a:t>, </a:t>
            </a:r>
            <a:r>
              <a:rPr lang="de-DE" dirty="0" err="1" smtClean="0"/>
              <a:t>intio</a:t>
            </a:r>
            <a:r>
              <a:rPr lang="de-DE" dirty="0" smtClean="0"/>
              <a:t>. </a:t>
            </a:r>
          </a:p>
          <a:p>
            <a:pPr lvl="0"/>
            <a:r>
              <a:rPr lang="de-DE" dirty="0" smtClean="0"/>
              <a:t>•	</a:t>
            </a:r>
            <a:r>
              <a:rPr lang="de-DE" dirty="0" err="1" smtClean="0"/>
              <a:t>Parum</a:t>
            </a:r>
            <a:r>
              <a:rPr lang="de-DE" dirty="0" smtClean="0"/>
              <a:t> </a:t>
            </a:r>
            <a:r>
              <a:rPr lang="de-DE" dirty="0" err="1" smtClean="0"/>
              <a:t>estium</a:t>
            </a:r>
            <a:r>
              <a:rPr lang="de-DE" dirty="0" smtClean="0"/>
              <a:t> </a:t>
            </a:r>
            <a:r>
              <a:rPr lang="de-DE" dirty="0" err="1" smtClean="0"/>
              <a:t>quamus</a:t>
            </a:r>
            <a:r>
              <a:rPr lang="de-DE" dirty="0" smtClean="0"/>
              <a:t> </a:t>
            </a:r>
            <a:r>
              <a:rPr lang="de-DE" dirty="0" err="1" smtClean="0"/>
              <a:t>excerum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et </a:t>
            </a:r>
            <a:r>
              <a:rPr lang="de-DE" dirty="0" err="1" smtClean="0"/>
              <a:t>fugia</a:t>
            </a:r>
            <a:r>
              <a:rPr lang="de-DE" dirty="0" smtClean="0"/>
              <a:t> </a:t>
            </a:r>
            <a:r>
              <a:rPr lang="de-DE" dirty="0" err="1" smtClean="0"/>
              <a:t>pedi</a:t>
            </a:r>
            <a:r>
              <a:rPr lang="de-DE" dirty="0" smtClean="0"/>
              <a:t> </a:t>
            </a:r>
            <a:r>
              <a:rPr lang="de-DE" dirty="0" err="1" smtClean="0"/>
              <a:t>aut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, et </a:t>
            </a:r>
            <a:r>
              <a:rPr lang="de-DE" dirty="0" err="1" smtClean="0"/>
              <a:t>aut</a:t>
            </a:r>
            <a:r>
              <a:rPr lang="de-DE" dirty="0" smtClean="0"/>
              <a:t> </a:t>
            </a:r>
            <a:r>
              <a:rPr lang="de-DE" dirty="0" err="1" smtClean="0"/>
              <a:t>fuga</a:t>
            </a:r>
            <a:r>
              <a:rPr lang="de-DE" dirty="0" smtClean="0"/>
              <a:t>. </a:t>
            </a:r>
          </a:p>
          <a:p>
            <a:pPr lvl="0"/>
            <a:r>
              <a:rPr lang="de-DE" dirty="0" smtClean="0"/>
              <a:t>•	</a:t>
            </a:r>
            <a:r>
              <a:rPr lang="de-DE" dirty="0" err="1" smtClean="0"/>
              <a:t>Nem</a:t>
            </a:r>
            <a:r>
              <a:rPr lang="de-DE" dirty="0" smtClean="0"/>
              <a:t> </a:t>
            </a:r>
            <a:r>
              <a:rPr lang="de-DE" dirty="0" err="1" smtClean="0"/>
              <a:t>volori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</a:t>
            </a:r>
            <a:r>
              <a:rPr lang="de-DE" dirty="0" err="1" smtClean="0"/>
              <a:t>por</a:t>
            </a:r>
            <a:r>
              <a:rPr lang="de-DE" dirty="0" smtClean="0"/>
              <a:t> </a:t>
            </a:r>
            <a:r>
              <a:rPr lang="de-DE" dirty="0" err="1" smtClean="0"/>
              <a:t>soluptas</a:t>
            </a:r>
            <a:r>
              <a:rPr lang="de-DE" dirty="0" smtClean="0"/>
              <a:t> </a:t>
            </a:r>
            <a:r>
              <a:rPr lang="de-DE" dirty="0" err="1" smtClean="0"/>
              <a:t>sitae</a:t>
            </a:r>
            <a:r>
              <a:rPr lang="de-DE" dirty="0" smtClean="0"/>
              <a:t> </a:t>
            </a:r>
            <a:r>
              <a:rPr lang="de-DE" dirty="0" err="1" smtClean="0"/>
              <a:t>volo</a:t>
            </a:r>
            <a:r>
              <a:rPr lang="de-DE" dirty="0" smtClean="0"/>
              <a:t> </a:t>
            </a:r>
            <a:r>
              <a:rPr lang="de-DE" dirty="0" err="1" smtClean="0"/>
              <a:t>consequat</a:t>
            </a:r>
            <a:r>
              <a:rPr lang="de-DE" dirty="0" smtClean="0"/>
              <a:t> </a:t>
            </a:r>
            <a:r>
              <a:rPr lang="de-DE" dirty="0" err="1" smtClean="0"/>
              <a:t>eum</a:t>
            </a:r>
            <a:r>
              <a:rPr lang="de-DE" dirty="0" smtClean="0"/>
              <a:t> </a:t>
            </a:r>
            <a:r>
              <a:rPr lang="de-DE" dirty="0" err="1" smtClean="0"/>
              <a:t>iligendam</a:t>
            </a:r>
            <a:r>
              <a:rPr lang="de-DE" dirty="0" smtClean="0"/>
              <a:t> </a:t>
            </a:r>
          </a:p>
          <a:p>
            <a:pPr lvl="0"/>
            <a:r>
              <a:rPr lang="de-DE" dirty="0" smtClean="0"/>
              <a:t>	</a:t>
            </a:r>
            <a:r>
              <a:rPr lang="de-DE" dirty="0" err="1" smtClean="0"/>
              <a:t>untureh</a:t>
            </a:r>
            <a:r>
              <a:rPr lang="de-DE" dirty="0" smtClean="0"/>
              <a:t> </a:t>
            </a:r>
            <a:r>
              <a:rPr lang="de-DE" dirty="0" err="1" smtClean="0"/>
              <a:t>eniatiuntem</a:t>
            </a:r>
            <a:r>
              <a:rPr lang="de-DE" dirty="0" smtClean="0"/>
              <a:t> </a:t>
            </a:r>
            <a:r>
              <a:rPr lang="de-DE" dirty="0" err="1" smtClean="0"/>
              <a:t>expella</a:t>
            </a:r>
            <a:r>
              <a:rPr lang="de-DE" dirty="0" smtClean="0"/>
              <a:t> </a:t>
            </a:r>
            <a:r>
              <a:rPr lang="de-DE" dirty="0" err="1" smtClean="0"/>
              <a:t>ceaquid</a:t>
            </a:r>
            <a:r>
              <a:rPr lang="de-DE" dirty="0" smtClean="0"/>
              <a:t> et </a:t>
            </a:r>
            <a:r>
              <a:rPr lang="de-DE" dirty="0" err="1" smtClean="0"/>
              <a:t>evenihil</a:t>
            </a:r>
            <a:r>
              <a:rPr lang="de-DE" dirty="0" smtClean="0"/>
              <a:t> </a:t>
            </a:r>
            <a:r>
              <a:rPr lang="de-DE" dirty="0" err="1" smtClean="0"/>
              <a:t>eossimagnam</a:t>
            </a:r>
            <a:r>
              <a:rPr lang="de-DE" dirty="0" smtClean="0"/>
              <a:t>, </a:t>
            </a:r>
          </a:p>
          <a:p>
            <a:pPr lvl="0"/>
            <a:r>
              <a:rPr lang="de-DE" dirty="0" smtClean="0"/>
              <a:t>	</a:t>
            </a:r>
            <a:r>
              <a:rPr lang="de-DE" dirty="0" err="1" smtClean="0"/>
              <a:t>quiates</a:t>
            </a:r>
            <a:r>
              <a:rPr lang="de-DE" dirty="0" smtClean="0"/>
              <a:t> </a:t>
            </a:r>
            <a:r>
              <a:rPr lang="de-DE" dirty="0" err="1" smtClean="0"/>
              <a:t>equibuscit</a:t>
            </a:r>
            <a:r>
              <a:rPr lang="de-DE" dirty="0" smtClean="0"/>
              <a:t> </a:t>
            </a:r>
            <a:r>
              <a:rPr lang="de-DE" dirty="0" err="1" smtClean="0"/>
              <a:t>aute</a:t>
            </a:r>
            <a:r>
              <a:rPr lang="de-DE" dirty="0" smtClean="0"/>
              <a:t> quas </a:t>
            </a:r>
            <a:r>
              <a:rPr lang="de-DE" dirty="0" err="1" smtClean="0"/>
              <a:t>sundia</a:t>
            </a:r>
            <a:r>
              <a:rPr lang="de-DE" dirty="0" smtClean="0"/>
              <a:t> </a:t>
            </a:r>
            <a:r>
              <a:rPr lang="de-DE" dirty="0" err="1" smtClean="0"/>
              <a:t>sequae</a:t>
            </a:r>
            <a:r>
              <a:rPr lang="de-DE" dirty="0" smtClean="0"/>
              <a:t>.</a:t>
            </a:r>
          </a:p>
          <a:p>
            <a:pPr marL="174625" marR="0" lvl="0" indent="-174625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 smtClean="0"/>
              <a:t>•	</a:t>
            </a:r>
            <a:r>
              <a:rPr lang="de-DE" dirty="0" err="1" smtClean="0"/>
              <a:t>Atium</a:t>
            </a:r>
            <a:r>
              <a:rPr lang="de-DE" dirty="0" smtClean="0"/>
              <a:t> lab </a:t>
            </a:r>
            <a:r>
              <a:rPr lang="de-DE" dirty="0" err="1" smtClean="0"/>
              <a:t>idelend</a:t>
            </a:r>
            <a:r>
              <a:rPr lang="de-DE" dirty="0" smtClean="0"/>
              <a:t> </a:t>
            </a:r>
            <a:r>
              <a:rPr lang="de-DE" dirty="0" err="1" smtClean="0"/>
              <a:t>itaquis</a:t>
            </a:r>
            <a:r>
              <a:rPr lang="de-DE" dirty="0" smtClean="0"/>
              <a:t> am </a:t>
            </a:r>
            <a:r>
              <a:rPr lang="de-DE" dirty="0" err="1" smtClean="0"/>
              <a:t>re</a:t>
            </a:r>
            <a:r>
              <a:rPr lang="de-DE" dirty="0" smtClean="0"/>
              <a:t>, </a:t>
            </a:r>
            <a:r>
              <a:rPr lang="de-DE" dirty="0" err="1" smtClean="0"/>
              <a:t>intio</a:t>
            </a:r>
            <a:r>
              <a:rPr lang="de-DE" dirty="0" smtClean="0"/>
              <a:t>. </a:t>
            </a:r>
          </a:p>
          <a:p>
            <a:pPr lvl="0"/>
            <a:r>
              <a:rPr lang="de-DE" dirty="0" smtClean="0"/>
              <a:t>•	</a:t>
            </a:r>
            <a:r>
              <a:rPr lang="de-DE" dirty="0" err="1" smtClean="0"/>
              <a:t>Nem</a:t>
            </a:r>
            <a:r>
              <a:rPr lang="de-DE" dirty="0" smtClean="0"/>
              <a:t> </a:t>
            </a:r>
            <a:r>
              <a:rPr lang="de-DE" dirty="0" err="1" smtClean="0"/>
              <a:t>volori</a:t>
            </a:r>
            <a:r>
              <a:rPr lang="de-DE" dirty="0" smtClean="0"/>
              <a:t> </a:t>
            </a:r>
            <a:r>
              <a:rPr lang="de-DE" dirty="0" err="1" smtClean="0"/>
              <a:t>que</a:t>
            </a:r>
            <a:r>
              <a:rPr lang="de-DE" dirty="0" smtClean="0"/>
              <a:t> </a:t>
            </a:r>
            <a:r>
              <a:rPr lang="de-DE" dirty="0" err="1" smtClean="0"/>
              <a:t>por</a:t>
            </a:r>
            <a:r>
              <a:rPr lang="de-DE" dirty="0" smtClean="0"/>
              <a:t> </a:t>
            </a:r>
            <a:r>
              <a:rPr lang="de-DE" dirty="0" err="1" smtClean="0"/>
              <a:t>soluptas</a:t>
            </a:r>
            <a:r>
              <a:rPr lang="de-DE" dirty="0" smtClean="0"/>
              <a:t> </a:t>
            </a:r>
            <a:r>
              <a:rPr lang="de-DE" dirty="0" err="1" smtClean="0"/>
              <a:t>sitae</a:t>
            </a:r>
            <a:r>
              <a:rPr lang="de-DE" dirty="0" smtClean="0"/>
              <a:t> </a:t>
            </a:r>
            <a:r>
              <a:rPr lang="de-DE" dirty="0" err="1" smtClean="0"/>
              <a:t>volo</a:t>
            </a:r>
            <a:r>
              <a:rPr lang="de-DE" dirty="0" smtClean="0"/>
              <a:t> </a:t>
            </a:r>
            <a:r>
              <a:rPr lang="de-DE" dirty="0" err="1" smtClean="0"/>
              <a:t>consequat</a:t>
            </a:r>
            <a:r>
              <a:rPr lang="de-DE" dirty="0" smtClean="0"/>
              <a:t> </a:t>
            </a:r>
            <a:r>
              <a:rPr lang="de-DE" dirty="0" err="1" smtClean="0"/>
              <a:t>eum</a:t>
            </a:r>
            <a:r>
              <a:rPr lang="de-DE" dirty="0" smtClean="0"/>
              <a:t> </a:t>
            </a:r>
            <a:r>
              <a:rPr lang="de-DE" dirty="0" err="1" smtClean="0"/>
              <a:t>iligendam</a:t>
            </a:r>
            <a:r>
              <a:rPr lang="de-DE" dirty="0" smtClean="0"/>
              <a:t> </a:t>
            </a:r>
          </a:p>
          <a:p>
            <a:pPr lvl="0"/>
            <a:r>
              <a:rPr lang="de-DE" dirty="0" smtClean="0"/>
              <a:t>	</a:t>
            </a:r>
            <a:r>
              <a:rPr lang="de-DE" dirty="0" err="1" smtClean="0"/>
              <a:t>untureh</a:t>
            </a:r>
            <a:r>
              <a:rPr lang="de-DE" dirty="0" smtClean="0"/>
              <a:t> </a:t>
            </a:r>
            <a:r>
              <a:rPr lang="de-DE" dirty="0" err="1" smtClean="0"/>
              <a:t>eniatiuntem</a:t>
            </a:r>
            <a:r>
              <a:rPr lang="de-DE" dirty="0" smtClean="0"/>
              <a:t> </a:t>
            </a:r>
            <a:r>
              <a:rPr lang="de-DE" dirty="0" err="1" smtClean="0"/>
              <a:t>expella</a:t>
            </a:r>
            <a:r>
              <a:rPr lang="de-DE" dirty="0" smtClean="0"/>
              <a:t> </a:t>
            </a:r>
            <a:r>
              <a:rPr lang="de-DE" dirty="0" err="1" smtClean="0"/>
              <a:t>ceaquid</a:t>
            </a:r>
            <a:r>
              <a:rPr lang="de-DE" dirty="0" smtClean="0"/>
              <a:t> et </a:t>
            </a:r>
            <a:r>
              <a:rPr lang="de-DE" dirty="0" err="1" smtClean="0"/>
              <a:t>evenihil</a:t>
            </a:r>
            <a:r>
              <a:rPr lang="de-DE" dirty="0" smtClean="0"/>
              <a:t> </a:t>
            </a:r>
            <a:r>
              <a:rPr lang="de-DE" dirty="0" err="1" smtClean="0"/>
              <a:t>eossimagnam</a:t>
            </a:r>
            <a:r>
              <a:rPr lang="de-DE" dirty="0" smtClean="0"/>
              <a:t>, </a:t>
            </a:r>
          </a:p>
        </p:txBody>
      </p:sp>
      <p:sp>
        <p:nvSpPr>
          <p:cNvPr id="22" name="Titel 1"/>
          <p:cNvSpPr>
            <a:spLocks noGrp="1"/>
          </p:cNvSpPr>
          <p:nvPr>
            <p:ph type="title" hasCustomPrompt="1"/>
          </p:nvPr>
        </p:nvSpPr>
        <p:spPr>
          <a:xfrm>
            <a:off x="396000" y="1152000"/>
            <a:ext cx="6480000" cy="11968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de-DE" dirty="0" smtClean="0"/>
              <a:t>Hier kann in markanten</a:t>
            </a:r>
            <a:br>
              <a:rPr lang="de-DE" dirty="0" smtClean="0"/>
            </a:br>
            <a:r>
              <a:rPr lang="de-DE" dirty="0" smtClean="0"/>
              <a:t>Lettern die Headline stehen</a:t>
            </a:r>
          </a:p>
        </p:txBody>
      </p:sp>
    </p:spTree>
    <p:extLst>
      <p:ext uri="{BB962C8B-B14F-4D97-AF65-F5344CB8AC3E}">
        <p14:creationId xmlns:p14="http://schemas.microsoft.com/office/powerpoint/2010/main" val="417831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1"/>
          <p:cNvSpPr>
            <a:spLocks noGrp="1"/>
          </p:cNvSpPr>
          <p:nvPr>
            <p:ph type="pic" sz="quarter" idx="15"/>
          </p:nvPr>
        </p:nvSpPr>
        <p:spPr>
          <a:xfrm>
            <a:off x="395288" y="2610000"/>
            <a:ext cx="5689600" cy="33115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15" name="Titel 1"/>
          <p:cNvSpPr>
            <a:spLocks noGrp="1"/>
          </p:cNvSpPr>
          <p:nvPr>
            <p:ph type="title" hasCustomPrompt="1"/>
          </p:nvPr>
        </p:nvSpPr>
        <p:spPr>
          <a:xfrm>
            <a:off x="396000" y="1152000"/>
            <a:ext cx="6480000" cy="11968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de-DE" dirty="0" smtClean="0"/>
              <a:t>Hier kann in markanten</a:t>
            </a:r>
            <a:br>
              <a:rPr lang="de-DE" dirty="0" smtClean="0"/>
            </a:br>
            <a:r>
              <a:rPr lang="de-DE" dirty="0" smtClean="0"/>
              <a:t>Lettern die Headline stehen</a:t>
            </a:r>
          </a:p>
        </p:txBody>
      </p:sp>
    </p:spTree>
    <p:extLst>
      <p:ext uri="{BB962C8B-B14F-4D97-AF65-F5344CB8AC3E}">
        <p14:creationId xmlns:p14="http://schemas.microsoft.com/office/powerpoint/2010/main" val="417920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13"/>
          <p:cNvSpPr>
            <a:spLocks noGrp="1"/>
          </p:cNvSpPr>
          <p:nvPr>
            <p:ph type="body" sz="quarter" idx="14"/>
          </p:nvPr>
        </p:nvSpPr>
        <p:spPr>
          <a:xfrm>
            <a:off x="395536" y="2574000"/>
            <a:ext cx="4032448" cy="3375280"/>
          </a:xfrm>
          <a:prstGeom prst="rect">
            <a:avLst/>
          </a:prstGeom>
        </p:spPr>
        <p:txBody>
          <a:bodyPr lIns="0" t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2pPr>
            <a:lvl3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3pPr>
            <a:lvl4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4pPr>
            <a:lvl5pPr>
              <a:lnSpc>
                <a:spcPts val="3000"/>
              </a:lnSpc>
              <a:buNone/>
              <a:defRPr sz="1800">
                <a:solidFill>
                  <a:srgbClr val="479FA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endParaRPr lang="de-DE" dirty="0" smtClean="0"/>
          </a:p>
        </p:txBody>
      </p:sp>
      <p:sp>
        <p:nvSpPr>
          <p:cNvPr id="10" name="Bildplatzhalter 11"/>
          <p:cNvSpPr>
            <a:spLocks noGrp="1"/>
          </p:cNvSpPr>
          <p:nvPr>
            <p:ph type="pic" sz="quarter" idx="16"/>
          </p:nvPr>
        </p:nvSpPr>
        <p:spPr>
          <a:xfrm>
            <a:off x="4572000" y="2664000"/>
            <a:ext cx="4104456" cy="327600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606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396000"/>
            <a:ext cx="1296000" cy="1348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iagrammplatzhalter 11"/>
          <p:cNvSpPr>
            <a:spLocks noGrp="1"/>
          </p:cNvSpPr>
          <p:nvPr>
            <p:ph type="chart" sz="quarter" idx="16"/>
          </p:nvPr>
        </p:nvSpPr>
        <p:spPr>
          <a:xfrm>
            <a:off x="395288" y="2610000"/>
            <a:ext cx="5689600" cy="3313112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396000" y="1152000"/>
            <a:ext cx="6480000" cy="11968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de-DE" dirty="0" smtClean="0"/>
              <a:t>Hier kann in markanten</a:t>
            </a:r>
            <a:br>
              <a:rPr lang="de-DE" dirty="0" smtClean="0"/>
            </a:br>
            <a:r>
              <a:rPr lang="de-DE" dirty="0" smtClean="0"/>
              <a:t>Lettern die Headline stehen</a:t>
            </a:r>
          </a:p>
        </p:txBody>
      </p:sp>
    </p:spTree>
    <p:extLst>
      <p:ext uri="{BB962C8B-B14F-4D97-AF65-F5344CB8AC3E}">
        <p14:creationId xmlns:p14="http://schemas.microsoft.com/office/powerpoint/2010/main" val="341478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07691" y="548797"/>
            <a:ext cx="1189132" cy="297918"/>
          </a:xfrm>
          <a:prstGeom prst="rect">
            <a:avLst/>
          </a:prstGeom>
        </p:spPr>
        <p:txBody>
          <a:bodyPr/>
          <a:lstStyle/>
          <a:p>
            <a:fld id="{8FD8F251-7F18-4844-92A8-E567BC73E793}" type="datetimeFigureOut">
              <a:rPr lang="de-AT">
                <a:solidFill>
                  <a:prstClr val="black"/>
                </a:solidFill>
              </a:rPr>
              <a:pPr/>
              <a:t>20.05.2016</a:t>
            </a:fld>
            <a:endParaRPr lang="de-AT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08689" y="855956"/>
            <a:ext cx="2246489" cy="301227"/>
          </a:xfrm>
          <a:prstGeom prst="rect">
            <a:avLst/>
          </a:prstGeom>
        </p:spPr>
        <p:txBody>
          <a:bodyPr/>
          <a:lstStyle/>
          <a:p>
            <a:endParaRPr lang="de-AT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14416" y="548797"/>
            <a:ext cx="941203" cy="301752"/>
          </a:xfrm>
          <a:prstGeom prst="rect">
            <a:avLst/>
          </a:prstGeom>
        </p:spPr>
        <p:txBody>
          <a:bodyPr/>
          <a:lstStyle/>
          <a:p>
            <a:fld id="{83EC6D8B-9BFF-42D9-A7B9-7665AE8BC279}" type="slidenum">
              <a:rPr lang="de-AT">
                <a:solidFill>
                  <a:prstClr val="black"/>
                </a:solidFill>
              </a:rPr>
              <a:pPr/>
              <a:t>‹Nr.›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2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 rot="10800000">
            <a:off x="0" y="6318000"/>
            <a:ext cx="9144000" cy="540000"/>
          </a:xfrm>
          <a:prstGeom prst="rect">
            <a:avLst/>
          </a:prstGeom>
          <a:gradFill flip="none" rotWithShape="1">
            <a:gsLst>
              <a:gs pos="1000">
                <a:srgbClr val="32868F"/>
              </a:gs>
              <a:gs pos="100000">
                <a:srgbClr val="479FA9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156176" y="6512400"/>
            <a:ext cx="2771824" cy="1569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dirty="0" smtClean="0">
                <a:solidFill>
                  <a:srgbClr val="E6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>
              <a:lnSpc>
                <a:spcPts val="1300"/>
              </a:lnSpc>
              <a:defRPr/>
            </a:pPr>
            <a:r>
              <a:rPr sz="130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Medizinische Universität Innsbruck</a:t>
            </a: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80312" y="396000"/>
            <a:ext cx="1296000" cy="1348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8407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wf.ac.at/en/about-the-fwf/organisation/start-wittgenstein-jury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fi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oenb.at/en/" TargetMode="Externa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oenb.at/en/" TargetMode="Externa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oenb.at/en/" TargetMode="Externa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Eva.Mayrguendter@i-med.ac.at" TargetMode="External"/><Relationship Id="rId2" Type="http://schemas.openxmlformats.org/officeDocument/2006/relationships/hyperlink" Target="https://www.tirol.gv.at/bildung/wissenschaftsfond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Wolfram.rieneck@i-med.ac.at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323528" y="5661248"/>
            <a:ext cx="8136904" cy="504056"/>
          </a:xfrm>
        </p:spPr>
        <p:txBody>
          <a:bodyPr>
            <a:normAutofit/>
          </a:bodyPr>
          <a:lstStyle/>
          <a:p>
            <a:pPr algn="r"/>
            <a:r>
              <a:rPr lang="de-D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 20.05.20016</a:t>
            </a:r>
            <a:endParaRPr lang="de-D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179512" y="3284984"/>
            <a:ext cx="8280456" cy="1224136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  <a:p>
            <a:pPr algn="ctr">
              <a:lnSpc>
                <a:spcPct val="100000"/>
              </a:lnSpc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Maria T. Pérez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Mediavilla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 Center Research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791348" y="836712"/>
            <a:ext cx="7056784" cy="18002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Funding sources for young scientists in Austria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3712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23528" y="1124744"/>
            <a:ext cx="8280456" cy="720080"/>
          </a:xfrm>
        </p:spPr>
        <p:txBody>
          <a:bodyPr/>
          <a:lstStyle/>
          <a:p>
            <a:r>
              <a:rPr lang="de-DE" b="1" dirty="0" smtClean="0"/>
              <a:t>Stand </a:t>
            </a:r>
            <a:r>
              <a:rPr lang="de-DE" b="1" dirty="0" err="1" smtClean="0"/>
              <a:t>Alone</a:t>
            </a:r>
            <a:r>
              <a:rPr lang="de-DE" b="1" dirty="0" smtClean="0"/>
              <a:t> Projects – Basic Information (II)</a:t>
            </a:r>
            <a:endParaRPr lang="de-DE" b="1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323528" y="260648"/>
            <a:ext cx="6480000" cy="1196888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t>Austrian Science Fund - FWF</a:t>
            </a:r>
            <a:endParaRPr/>
          </a:p>
        </p:txBody>
      </p:sp>
      <p:sp>
        <p:nvSpPr>
          <p:cNvPr id="7" name="Textplatzhalter 2"/>
          <p:cNvSpPr txBox="1">
            <a:spLocks/>
          </p:cNvSpPr>
          <p:nvPr/>
        </p:nvSpPr>
        <p:spPr>
          <a:xfrm>
            <a:off x="351778" y="1479082"/>
            <a:ext cx="8550196" cy="3384376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/>
            <a:endParaRPr lang="en-US" sz="2000" dirty="0" smtClean="0">
              <a:solidFill>
                <a:prstClr val="black"/>
              </a:solidFill>
            </a:endParaRP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Submission of applications: </a:t>
            </a:r>
            <a:r>
              <a:rPr lang="en-US" sz="2000" dirty="0" smtClean="0">
                <a:solidFill>
                  <a:prstClr val="black"/>
                </a:solidFill>
              </a:rPr>
              <a:t>on a rolling basis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Duration:</a:t>
            </a:r>
            <a:r>
              <a:rPr lang="en-US" sz="2000" dirty="0" smtClean="0">
                <a:solidFill>
                  <a:prstClr val="black"/>
                </a:solidFill>
              </a:rPr>
              <a:t> up to 48 months (possibility </a:t>
            </a:r>
            <a:r>
              <a:rPr lang="en-US" sz="2000" dirty="0">
                <a:solidFill>
                  <a:prstClr val="black"/>
                </a:solidFill>
              </a:rPr>
              <a:t>of extending the funding period but not the budget </a:t>
            </a:r>
            <a:r>
              <a:rPr lang="de-AT" sz="2000" dirty="0">
                <a:solidFill>
                  <a:prstClr val="black"/>
                </a:solidFill>
              </a:rPr>
              <a:t>)</a:t>
            </a:r>
            <a:endParaRPr lang="en-US" sz="2000" dirty="0" smtClean="0">
              <a:solidFill>
                <a:prstClr val="black"/>
              </a:solidFill>
            </a:endParaRP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Grant amount: </a:t>
            </a:r>
            <a:r>
              <a:rPr lang="en-US" sz="2000" dirty="0">
                <a:solidFill>
                  <a:prstClr val="black"/>
                </a:solidFill>
              </a:rPr>
              <a:t>Max. € </a:t>
            </a:r>
            <a:r>
              <a:rPr lang="en-US" sz="2000" dirty="0" smtClean="0">
                <a:solidFill>
                  <a:prstClr val="black"/>
                </a:solidFill>
              </a:rPr>
              <a:t>400.000 per project (generally 1 Post-doc + 1 Ph. D. candidate + 10-15 % other costs). 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Processing time: </a:t>
            </a:r>
            <a:r>
              <a:rPr lang="en-US" sz="2000" dirty="0" smtClean="0">
                <a:solidFill>
                  <a:prstClr val="black"/>
                </a:solidFill>
              </a:rPr>
              <a:t>4-6 months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Approval rate: </a:t>
            </a:r>
            <a:r>
              <a:rPr lang="en-US" sz="2000" dirty="0" smtClean="0">
                <a:solidFill>
                  <a:prstClr val="black"/>
                </a:solidFill>
              </a:rPr>
              <a:t>ca. 26%</a:t>
            </a:r>
          </a:p>
          <a:p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1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323528" y="260648"/>
            <a:ext cx="6480000" cy="1196888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t>Austrian Science Fund - FWF</a:t>
            </a:r>
            <a:endParaRPr/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323528" y="1124744"/>
            <a:ext cx="8280456" cy="720080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prstClr val="black"/>
                </a:solidFill>
              </a:rPr>
              <a:t>KLIF </a:t>
            </a:r>
            <a:r>
              <a:rPr lang="en-US" b="1" dirty="0" err="1" smtClean="0">
                <a:solidFill>
                  <a:prstClr val="black"/>
                </a:solidFill>
              </a:rPr>
              <a:t>Programme</a:t>
            </a:r>
            <a:r>
              <a:rPr lang="en-US" b="1" dirty="0" smtClean="0">
                <a:solidFill>
                  <a:prstClr val="black"/>
                </a:solidFill>
              </a:rPr>
              <a:t> – Objectives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23528" y="1916832"/>
            <a:ext cx="835292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group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all clinical scientists working in Austria who possess the appropriate qualifications, sufficient working capacity and the infrastructure necessary to carry out the project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fund projects in the field of non commercial clinical research that are thoroughly described in terms of objectives and methods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 must involve human patients or healthy subjects and the aim must be to generate new scientific knowledge and insights that improve clinical practice and patient treatment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58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323528" y="260648"/>
            <a:ext cx="6480000" cy="1196888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t>Austrian Science Fund - FWF</a:t>
            </a:r>
            <a:endParaRPr/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323528" y="980728"/>
            <a:ext cx="8280456" cy="720080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prstClr val="black"/>
                </a:solidFill>
              </a:rPr>
              <a:t>KLIF </a:t>
            </a:r>
            <a:r>
              <a:rPr lang="en-US" b="1" dirty="0" err="1" smtClean="0">
                <a:solidFill>
                  <a:prstClr val="black"/>
                </a:solidFill>
              </a:rPr>
              <a:t>Programme</a:t>
            </a:r>
            <a:r>
              <a:rPr lang="en-US" b="1" dirty="0" smtClean="0">
                <a:solidFill>
                  <a:prstClr val="black"/>
                </a:solidFill>
              </a:rPr>
              <a:t> – Basic information (I)</a:t>
            </a:r>
          </a:p>
          <a:p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7" name="Textplatzhalter 2"/>
          <p:cNvSpPr txBox="1">
            <a:spLocks/>
          </p:cNvSpPr>
          <p:nvPr/>
        </p:nvSpPr>
        <p:spPr>
          <a:xfrm>
            <a:off x="351778" y="1479082"/>
            <a:ext cx="8792222" cy="4758230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Requirements</a:t>
            </a:r>
            <a:endParaRPr lang="en-US" sz="2000" b="1" dirty="0">
              <a:solidFill>
                <a:prstClr val="black"/>
              </a:solidFill>
            </a:endParaRP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Evidence of preparatory work related to the proposed study</a:t>
            </a: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International publications</a:t>
            </a: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Project must involve human patients or healthy subjects</a:t>
            </a: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No direct commercial interest in the results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Program-specific requirements </a:t>
            </a: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</a:rPr>
              <a:t>P</a:t>
            </a:r>
            <a:r>
              <a:rPr lang="en-US" sz="2000" dirty="0" smtClean="0">
                <a:solidFill>
                  <a:prstClr val="black"/>
                </a:solidFill>
              </a:rPr>
              <a:t>ositive opinion from the ethics commission or evidence of a fundamental approval/endorsement by that commission</a:t>
            </a: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Projects may be co-funded. In such cases, the applicant must submit a declaration defining the nature of that collaboration. Organizations co-funding projects cannot act as sponsors</a:t>
            </a:r>
          </a:p>
          <a:p>
            <a:pPr marL="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prstClr val="black"/>
                </a:solidFill>
              </a:rPr>
              <a:t>Costs of animals and animal care will (generally) not be financed</a:t>
            </a:r>
          </a:p>
          <a:p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83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>
          <a:xfrm>
            <a:off x="323528" y="260648"/>
            <a:ext cx="6696744" cy="864096"/>
          </a:xfrm>
          <a:prstGeom prst="rect">
            <a:avLst/>
          </a:prstGeom>
        </p:spPr>
        <p:txBody>
          <a:bodyPr lIns="0" tIns="0" rIns="0" bIns="0">
            <a:normAutofit fontScale="97500"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t>Austrian Science Fund - FWF</a:t>
            </a:r>
            <a:endParaRPr/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323528" y="1124744"/>
            <a:ext cx="8280456" cy="720080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prstClr val="black"/>
                </a:solidFill>
              </a:rPr>
              <a:t>KLIF </a:t>
            </a:r>
            <a:r>
              <a:rPr lang="en-US" b="1" dirty="0" err="1" smtClean="0">
                <a:solidFill>
                  <a:prstClr val="black"/>
                </a:solidFill>
              </a:rPr>
              <a:t>Programme</a:t>
            </a:r>
            <a:r>
              <a:rPr lang="en-US" b="1" dirty="0" smtClean="0">
                <a:solidFill>
                  <a:prstClr val="black"/>
                </a:solidFill>
              </a:rPr>
              <a:t>  – Basic information (II)</a:t>
            </a:r>
          </a:p>
          <a:p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7" name="Textplatzhalter 2"/>
          <p:cNvSpPr txBox="1">
            <a:spLocks/>
          </p:cNvSpPr>
          <p:nvPr/>
        </p:nvSpPr>
        <p:spPr>
          <a:xfrm>
            <a:off x="351778" y="1479082"/>
            <a:ext cx="8550196" cy="3384376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/>
            <a:endParaRPr lang="en-US" sz="2000" dirty="0" smtClean="0">
              <a:solidFill>
                <a:prstClr val="black"/>
              </a:solidFill>
            </a:endParaRP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Submission of applications: </a:t>
            </a:r>
            <a:r>
              <a:rPr lang="en-US" sz="2000" dirty="0" smtClean="0">
                <a:solidFill>
                  <a:prstClr val="black"/>
                </a:solidFill>
              </a:rPr>
              <a:t>on a rolling basis (no deadlines!)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Duration:</a:t>
            </a:r>
            <a:r>
              <a:rPr lang="en-US" sz="2000" dirty="0" smtClean="0">
                <a:solidFill>
                  <a:prstClr val="black"/>
                </a:solidFill>
              </a:rPr>
              <a:t> up to 48 months (possibility </a:t>
            </a:r>
            <a:r>
              <a:rPr lang="en-US" sz="2000" dirty="0">
                <a:solidFill>
                  <a:prstClr val="black"/>
                </a:solidFill>
              </a:rPr>
              <a:t>of extending the funding period but not the budget </a:t>
            </a:r>
            <a:r>
              <a:rPr lang="de-AT" sz="2000" dirty="0">
                <a:solidFill>
                  <a:prstClr val="black"/>
                </a:solidFill>
              </a:rPr>
              <a:t>)</a:t>
            </a:r>
            <a:endParaRPr lang="en-US" sz="2000" dirty="0" smtClean="0">
              <a:solidFill>
                <a:prstClr val="black"/>
              </a:solidFill>
            </a:endParaRP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Grant amount</a:t>
            </a:r>
            <a:r>
              <a:rPr lang="en-US" sz="2000" dirty="0" smtClean="0">
                <a:solidFill>
                  <a:prstClr val="black"/>
                </a:solidFill>
              </a:rPr>
              <a:t>: 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smtClean="0">
                <a:solidFill>
                  <a:prstClr val="black"/>
                </a:solidFill>
              </a:rPr>
              <a:t>Max € 400.000 per project (generally 1 Post-doc + 1 Ph. D. candidate + 10-15 % other costs)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Processing time: </a:t>
            </a:r>
            <a:r>
              <a:rPr lang="en-US" sz="2000" dirty="0" smtClean="0">
                <a:solidFill>
                  <a:prstClr val="black"/>
                </a:solidFill>
              </a:rPr>
              <a:t>4-6 months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Approval rate</a:t>
            </a:r>
            <a:r>
              <a:rPr lang="en-US" sz="2000" dirty="0" smtClean="0">
                <a:solidFill>
                  <a:prstClr val="black"/>
                </a:solidFill>
              </a:rPr>
              <a:t>: ca. 12%</a:t>
            </a:r>
          </a:p>
          <a:p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15349" y="1556792"/>
            <a:ext cx="8820472" cy="4802000"/>
          </a:xfrm>
        </p:spPr>
        <p:txBody>
          <a:bodyPr>
            <a:normAutofit/>
          </a:bodyPr>
          <a:lstStyle/>
          <a:p>
            <a:r>
              <a:rPr lang="en-US" b="1" dirty="0" smtClean="0"/>
              <a:t>Methods and research design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Type of study (classification)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Precise description of planned interventions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Description of methods to be applied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Relevant criteria for inclusion/exclusion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Primary and secondary endpoints of the study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Risk assessment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Biometric data/statistical analyses (including power calculations), size of sample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Methods of preventing bias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Recruiting availability of patients/subjects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Gender aspects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Rules of good clinical practice, GLP and GMP must be observed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323528" y="260648"/>
            <a:ext cx="6696744" cy="864096"/>
          </a:xfrm>
          <a:prstGeom prst="rect">
            <a:avLst/>
          </a:prstGeom>
        </p:spPr>
        <p:txBody>
          <a:bodyPr lIns="0" tIns="0" rIns="0" bIns="0">
            <a:normAutofit fontScale="97500"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t>Austrian Science Fund - FWF</a:t>
            </a:r>
            <a:endParaRPr/>
          </a:p>
        </p:txBody>
      </p:sp>
      <p:sp>
        <p:nvSpPr>
          <p:cNvPr id="6" name="Textplatzhalter 2"/>
          <p:cNvSpPr txBox="1">
            <a:spLocks/>
          </p:cNvSpPr>
          <p:nvPr/>
        </p:nvSpPr>
        <p:spPr>
          <a:xfrm>
            <a:off x="323528" y="1052736"/>
            <a:ext cx="8280456" cy="720080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prstClr val="black"/>
                </a:solidFill>
              </a:rPr>
              <a:t>KLIF </a:t>
            </a:r>
            <a:r>
              <a:rPr lang="en-US" b="1" dirty="0" err="1" smtClean="0">
                <a:solidFill>
                  <a:prstClr val="black"/>
                </a:solidFill>
              </a:rPr>
              <a:t>Programme</a:t>
            </a:r>
            <a:r>
              <a:rPr lang="en-US" b="1" dirty="0" smtClean="0">
                <a:solidFill>
                  <a:prstClr val="black"/>
                </a:solidFill>
              </a:rPr>
              <a:t>  – Project description</a:t>
            </a:r>
          </a:p>
          <a:p>
            <a:endParaRPr 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5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95536" y="2060848"/>
            <a:ext cx="8280000" cy="337528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Target group: </a:t>
            </a:r>
            <a:r>
              <a:rPr lang="en-US" sz="2000" dirty="0" smtClean="0"/>
              <a:t>Young, </a:t>
            </a:r>
            <a:r>
              <a:rPr lang="en-US" sz="2000" b="1" dirty="0" smtClean="0">
                <a:solidFill>
                  <a:srgbClr val="FF0000"/>
                </a:solidFill>
              </a:rPr>
              <a:t>outstanding</a:t>
            </a:r>
            <a:r>
              <a:rPr lang="en-US" sz="2000" dirty="0" smtClean="0"/>
              <a:t> researchers of all disciplines, no quotas</a:t>
            </a:r>
          </a:p>
          <a:p>
            <a:endParaRPr lang="en-US" sz="2000" dirty="0"/>
          </a:p>
          <a:p>
            <a:r>
              <a:rPr lang="en-US" sz="2000" b="1" kern="0" dirty="0" smtClean="0"/>
              <a:t>Goal: </a:t>
            </a:r>
            <a:r>
              <a:rPr lang="en-US" sz="2000" kern="0" dirty="0"/>
              <a:t>Provide</a:t>
            </a:r>
            <a:r>
              <a:rPr lang="de-AT" sz="2000" kern="0" dirty="0"/>
              <a:t> </a:t>
            </a:r>
            <a:r>
              <a:rPr lang="en-US" sz="2000" kern="0" dirty="0"/>
              <a:t>young researchers </a:t>
            </a:r>
            <a:r>
              <a:rPr lang="en-GB" sz="2000" kern="0" dirty="0" smtClean="0"/>
              <a:t>with</a:t>
            </a:r>
            <a:r>
              <a:rPr lang="de-AT" sz="2000" kern="0" dirty="0" smtClean="0"/>
              <a:t> </a:t>
            </a:r>
            <a:r>
              <a:rPr lang="en-US" sz="2000" kern="0" dirty="0" smtClean="0"/>
              <a:t>long-term, and  </a:t>
            </a:r>
            <a:r>
              <a:rPr lang="en-US" sz="2000" kern="0" dirty="0"/>
              <a:t>extensive financial security to build up or consolidate their own research </a:t>
            </a:r>
            <a:r>
              <a:rPr lang="en-US" sz="2000" kern="0" dirty="0" smtClean="0"/>
              <a:t>group - qualification </a:t>
            </a:r>
            <a:r>
              <a:rPr lang="en-US" sz="2000" kern="0" dirty="0"/>
              <a:t>for </a:t>
            </a:r>
            <a:r>
              <a:rPr lang="en-US" sz="2000" kern="0" dirty="0" smtClean="0"/>
              <a:t>leading </a:t>
            </a:r>
            <a:r>
              <a:rPr lang="en-US" sz="2000" kern="0" dirty="0"/>
              <a:t>scientific </a:t>
            </a:r>
            <a:r>
              <a:rPr lang="en-US" sz="2000" kern="0" dirty="0" smtClean="0"/>
              <a:t>positions in Austria or abroad</a:t>
            </a:r>
            <a:endParaRPr lang="de-AT" sz="2000" kern="0" dirty="0"/>
          </a:p>
          <a:p>
            <a:endParaRPr lang="en-US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6480720" cy="792088"/>
          </a:xfrm>
        </p:spPr>
        <p:txBody>
          <a:bodyPr>
            <a:normAutofit/>
          </a:bodyPr>
          <a:lstStyle/>
          <a:p>
            <a:r>
              <a:rPr lang="de-DE" sz="4300" dirty="0" smtClean="0"/>
              <a:t>Austrian Science Fund -FWF</a:t>
            </a:r>
            <a:endParaRPr lang="de-DE" sz="4300" dirty="0"/>
          </a:p>
        </p:txBody>
      </p:sp>
      <p:sp>
        <p:nvSpPr>
          <p:cNvPr id="4" name="Textfeld 3"/>
          <p:cNvSpPr txBox="1"/>
          <p:nvPr/>
        </p:nvSpPr>
        <p:spPr>
          <a:xfrm>
            <a:off x="323528" y="1283568"/>
            <a:ext cx="4813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Programme - Objectives</a:t>
            </a:r>
          </a:p>
        </p:txBody>
      </p:sp>
    </p:spTree>
    <p:extLst>
      <p:ext uri="{BB962C8B-B14F-4D97-AF65-F5344CB8AC3E}">
        <p14:creationId xmlns:p14="http://schemas.microsoft.com/office/powerpoint/2010/main" val="14670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95536" y="1988840"/>
            <a:ext cx="8352928" cy="4032448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Prerequisites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The doctoral degree must have been completed (award of certificate) at least 2 to a max. of 8 years before submission of the application (application deadline)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0000"/>
                </a:solidFill>
              </a:rPr>
              <a:t>Exceptional</a:t>
            </a:r>
            <a:r>
              <a:rPr lang="en-US" sz="2000" dirty="0"/>
              <a:t> international track record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Proven  scientific </a:t>
            </a:r>
            <a:r>
              <a:rPr lang="en-US" sz="2000" dirty="0" smtClean="0"/>
              <a:t>independence (competitive third-party funds)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International experience (Research stay abroad min. 1 year)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Application to ERC-Start or ERC-Consolidator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Possibility to fund your own position, access to the university working infrastructure has to be warranted</a:t>
            </a:r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95536" y="332656"/>
            <a:ext cx="6480720" cy="792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3528" y="1283568"/>
            <a:ext cx="6299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(I)</a:t>
            </a:r>
          </a:p>
        </p:txBody>
      </p:sp>
    </p:spTree>
    <p:extLst>
      <p:ext uri="{BB962C8B-B14F-4D97-AF65-F5344CB8AC3E}">
        <p14:creationId xmlns:p14="http://schemas.microsoft.com/office/powerpoint/2010/main" val="114861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410028" y="1988840"/>
            <a:ext cx="8280000" cy="3375280"/>
          </a:xfrm>
        </p:spPr>
        <p:txBody>
          <a:bodyPr/>
          <a:lstStyle/>
          <a:p>
            <a:r>
              <a:rPr lang="en-US" b="1" dirty="0" smtClean="0"/>
              <a:t>Application: </a:t>
            </a:r>
            <a:r>
              <a:rPr lang="en-US" dirty="0" smtClean="0"/>
              <a:t>once a year; call opens in July till mid September – Decision : in June next year</a:t>
            </a:r>
          </a:p>
          <a:p>
            <a:r>
              <a:rPr lang="en-US" b="1" dirty="0" smtClean="0"/>
              <a:t>Duration: </a:t>
            </a:r>
            <a:r>
              <a:rPr lang="en-US" dirty="0" smtClean="0"/>
              <a:t>72 months (3 + 3 years) – Interim evaluation after 3 years</a:t>
            </a:r>
          </a:p>
          <a:p>
            <a:r>
              <a:rPr lang="en-US" b="1" dirty="0" smtClean="0"/>
              <a:t>Funding: </a:t>
            </a:r>
            <a:r>
              <a:rPr lang="en-US" dirty="0" smtClean="0"/>
              <a:t>personnel and non personnel costs (min. € 800.000 to max. € 1,2 Mio)</a:t>
            </a:r>
          </a:p>
          <a:p>
            <a:r>
              <a:rPr lang="en-US" b="1" dirty="0" smtClean="0"/>
              <a:t>Approval rates: </a:t>
            </a:r>
            <a:r>
              <a:rPr lang="en-US" dirty="0" smtClean="0"/>
              <a:t>ca. 8 %  (5-6 grants a year)</a:t>
            </a:r>
          </a:p>
          <a:p>
            <a:r>
              <a:rPr lang="en-US" b="1" dirty="0" smtClean="0"/>
              <a:t>Decision: </a:t>
            </a:r>
            <a:r>
              <a:rPr lang="en-US" dirty="0" smtClean="0"/>
              <a:t>Peer-reviewed applications/ international jury  of renown scientists from outside Austria, </a:t>
            </a:r>
            <a:r>
              <a:rPr lang="en-US" dirty="0" smtClean="0">
                <a:hlinkClick r:id="rId2"/>
              </a:rPr>
              <a:t>http://www.fwf.ac.at/en/about-the-fwf/organisation/start-wittgenstein-jury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itel 2"/>
          <p:cNvSpPr txBox="1">
            <a:spLocks/>
          </p:cNvSpPr>
          <p:nvPr/>
        </p:nvSpPr>
        <p:spPr>
          <a:xfrm>
            <a:off x="395536" y="332656"/>
            <a:ext cx="6480720" cy="7920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-FWF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323528" y="1283568"/>
            <a:ext cx="638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(II)</a:t>
            </a:r>
          </a:p>
        </p:txBody>
      </p:sp>
    </p:spTree>
    <p:extLst>
      <p:ext uri="{BB962C8B-B14F-4D97-AF65-F5344CB8AC3E}">
        <p14:creationId xmlns:p14="http://schemas.microsoft.com/office/powerpoint/2010/main" val="146061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95536" y="1988840"/>
            <a:ext cx="8352928" cy="4032448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Target group: </a:t>
            </a:r>
            <a:r>
              <a:rPr lang="en-US" sz="2000" dirty="0" smtClean="0"/>
              <a:t>Young highly qualified scientists from any discipline (no age limit!)</a:t>
            </a:r>
          </a:p>
          <a:p>
            <a:endParaRPr lang="en-US" sz="2000" dirty="0"/>
          </a:p>
          <a:p>
            <a:r>
              <a:rPr lang="en-US" sz="2000" b="1" dirty="0" smtClean="0"/>
              <a:t>Objectives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To enable scientists/researchers to work at leading foreign research institutions and to acquire international experience in the postdoc phase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To explore </a:t>
            </a:r>
            <a:r>
              <a:rPr lang="en-US" sz="2000" dirty="0"/>
              <a:t>new scientific areas, methods, procedures and techniques so as to contribute - following return to Austria - to the further development of science in Austria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6768288" cy="692824"/>
          </a:xfrm>
        </p:spPr>
        <p:txBody>
          <a:bodyPr>
            <a:normAutofit/>
          </a:bodyPr>
          <a:lstStyle/>
          <a:p>
            <a:r>
              <a:rPr lang="de-DE" sz="4300" dirty="0" smtClean="0"/>
              <a:t>Austrian Science Fund - FWF</a:t>
            </a:r>
            <a:endParaRPr lang="de-DE" sz="4300" dirty="0"/>
          </a:p>
        </p:txBody>
      </p:sp>
      <p:sp>
        <p:nvSpPr>
          <p:cNvPr id="4" name="Textfeld 3"/>
          <p:cNvSpPr txBox="1"/>
          <p:nvPr/>
        </p:nvSpPr>
        <p:spPr>
          <a:xfrm>
            <a:off x="323528" y="1283568"/>
            <a:ext cx="66127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Erwin Schrödinger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–Objectives </a:t>
            </a:r>
          </a:p>
        </p:txBody>
      </p:sp>
    </p:spTree>
    <p:extLst>
      <p:ext uri="{BB962C8B-B14F-4D97-AF65-F5344CB8AC3E}">
        <p14:creationId xmlns:p14="http://schemas.microsoft.com/office/powerpoint/2010/main" val="235898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251520" y="1772816"/>
            <a:ext cx="8784976" cy="4464496"/>
          </a:xfrm>
        </p:spPr>
        <p:txBody>
          <a:bodyPr>
            <a:noAutofit/>
          </a:bodyPr>
          <a:lstStyle/>
          <a:p>
            <a:r>
              <a:rPr lang="en-US" b="1" dirty="0" smtClean="0"/>
              <a:t>Prerequisites</a:t>
            </a:r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 smtClean="0"/>
              <a:t>Completion </a:t>
            </a:r>
            <a:r>
              <a:rPr lang="en-US" dirty="0"/>
              <a:t>of doctorate (for degree </a:t>
            </a:r>
            <a:r>
              <a:rPr lang="en-US" dirty="0" smtClean="0"/>
              <a:t>programs </a:t>
            </a:r>
            <a:r>
              <a:rPr lang="en-US" dirty="0"/>
              <a:t>in medicine in Austria, only certain curricula are eligible: N, O, Q 201; N, Q 094; N, O 790 or N 090)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Experience in proposed field of research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de-DE" dirty="0"/>
              <a:t>International </a:t>
            </a:r>
            <a:r>
              <a:rPr lang="en-US" dirty="0" smtClean="0"/>
              <a:t>publications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dirty="0" smtClean="0"/>
          </a:p>
          <a:p>
            <a:r>
              <a:rPr lang="en-GB" b="1" dirty="0" smtClean="0"/>
              <a:t>Programme-specific</a:t>
            </a:r>
            <a:r>
              <a:rPr lang="de-DE" b="1" dirty="0" smtClean="0"/>
              <a:t> </a:t>
            </a:r>
            <a:r>
              <a:rPr lang="en-GB" b="1" dirty="0" smtClean="0"/>
              <a:t>requirements</a:t>
            </a: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dirty="0" smtClean="0"/>
              <a:t>Reasons for selecting the research institution abroad + invitation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dirty="0" smtClean="0"/>
              <a:t>Recommendation of Austrian research institution and information about opportunities upon return / requested return phase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dirty="0" smtClean="0"/>
              <a:t>Explanation of how the know-how gained through the fellowship can be used later in Austria</a:t>
            </a:r>
          </a:p>
          <a:p>
            <a:endParaRPr lang="de-DE" dirty="0"/>
          </a:p>
        </p:txBody>
      </p:sp>
      <p:sp>
        <p:nvSpPr>
          <p:cNvPr id="4" name="Titel 2"/>
          <p:cNvSpPr>
            <a:spLocks noGrp="1"/>
          </p:cNvSpPr>
          <p:nvPr>
            <p:ph type="title"/>
          </p:nvPr>
        </p:nvSpPr>
        <p:spPr>
          <a:xfrm>
            <a:off x="200400" y="332656"/>
            <a:ext cx="6768288" cy="692824"/>
          </a:xfrm>
        </p:spPr>
        <p:txBody>
          <a:bodyPr>
            <a:normAutofit/>
          </a:bodyPr>
          <a:lstStyle/>
          <a:p>
            <a:r>
              <a:rPr lang="de-DE" sz="4300" dirty="0" smtClean="0"/>
              <a:t>Austrian Science Fund - FWF</a:t>
            </a:r>
            <a:endParaRPr lang="de-DE" sz="4300" dirty="0"/>
          </a:p>
        </p:txBody>
      </p:sp>
      <p:sp>
        <p:nvSpPr>
          <p:cNvPr id="5" name="Textfeld 4"/>
          <p:cNvSpPr txBox="1"/>
          <p:nvPr/>
        </p:nvSpPr>
        <p:spPr>
          <a:xfrm>
            <a:off x="179512" y="1196752"/>
            <a:ext cx="7779694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Erwin Schrödinger </a:t>
            </a:r>
            <a:r>
              <a:rPr lang="en-US" sz="23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(I) </a:t>
            </a:r>
          </a:p>
        </p:txBody>
      </p:sp>
    </p:spTree>
    <p:extLst>
      <p:ext uri="{BB962C8B-B14F-4D97-AF65-F5344CB8AC3E}">
        <p14:creationId xmlns:p14="http://schemas.microsoft.com/office/powerpoint/2010/main" val="34782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7632848" cy="1512168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How to find information about funding agencies and </a:t>
            </a:r>
            <a:r>
              <a:rPr lang="en-US" sz="4000" dirty="0" err="1" smtClean="0"/>
              <a:t>programmes</a:t>
            </a:r>
            <a:r>
              <a:rPr lang="en-US" sz="4000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hteck 4"/>
          <p:cNvSpPr/>
          <p:nvPr/>
        </p:nvSpPr>
        <p:spPr>
          <a:xfrm>
            <a:off x="395536" y="2060848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Homepage Service Center Research/ Newsletter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to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Service Center Research!! We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give you advice, information, and, if wished, feed-back on your proposal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more experienced colleagues…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ELFI-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ELectronic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Funding Information system (ELFI Database)!    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http://www.elfi.com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07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23528" y="2060848"/>
            <a:ext cx="8424936" cy="3816424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Submission </a:t>
            </a:r>
            <a:r>
              <a:rPr lang="en-US" sz="2000" b="1" dirty="0"/>
              <a:t>of applications: </a:t>
            </a:r>
            <a:r>
              <a:rPr lang="en-US" sz="2000" dirty="0"/>
              <a:t>on a rolling basis</a:t>
            </a:r>
          </a:p>
          <a:p>
            <a:r>
              <a:rPr lang="en-US" sz="2000" b="1" dirty="0" smtClean="0"/>
              <a:t>Grant </a:t>
            </a:r>
            <a:r>
              <a:rPr lang="en-US" sz="2000" b="1" dirty="0"/>
              <a:t>amount</a:t>
            </a:r>
            <a:r>
              <a:rPr lang="en-US" sz="2000" dirty="0"/>
              <a:t>: 32,600 – 47,400 € / year (tax-exempt); travel costs (up to 1,800 € depending on destination); lump sum for children accompanying researcher (up to 4,200 € / year); conference attendance (up to 1,800 € / year); pension insurance contributions</a:t>
            </a:r>
          </a:p>
          <a:p>
            <a:r>
              <a:rPr lang="en-US" sz="2000" b="1" dirty="0" smtClean="0"/>
              <a:t>Return </a:t>
            </a:r>
            <a:r>
              <a:rPr lang="en-US" sz="2000" b="1" dirty="0"/>
              <a:t>phase </a:t>
            </a:r>
            <a:r>
              <a:rPr lang="en-US" sz="2000" dirty="0"/>
              <a:t>in Austria with senior postdoc salary plus 10,000 € / year in project-specific costs</a:t>
            </a:r>
          </a:p>
          <a:p>
            <a:r>
              <a:rPr lang="en-US" sz="2000" b="1" dirty="0"/>
              <a:t>Duration</a:t>
            </a:r>
            <a:r>
              <a:rPr lang="en-US" sz="2000" dirty="0"/>
              <a:t>: 10 to 24 months (abroad) + 6 to 12 months (return phase</a:t>
            </a:r>
            <a:r>
              <a:rPr lang="en-US" sz="2000" dirty="0" smtClean="0"/>
              <a:t>)</a:t>
            </a:r>
          </a:p>
          <a:p>
            <a:r>
              <a:rPr lang="en-US" sz="2000" b="1" dirty="0"/>
              <a:t>Approval rate</a:t>
            </a:r>
            <a:r>
              <a:rPr lang="en-US" sz="2000" dirty="0"/>
              <a:t>: Approximately </a:t>
            </a:r>
            <a:r>
              <a:rPr lang="en-US" sz="2000" dirty="0" smtClean="0"/>
              <a:t>42 % </a:t>
            </a:r>
            <a:r>
              <a:rPr lang="en-US" sz="2000" dirty="0"/>
              <a:t>(highest approval rate at </a:t>
            </a:r>
            <a:r>
              <a:rPr lang="en-US" sz="2000" dirty="0" smtClean="0"/>
              <a:t>FWF!!)</a:t>
            </a:r>
            <a:endParaRPr lang="en-US" sz="2000" dirty="0"/>
          </a:p>
          <a:p>
            <a:endParaRPr lang="en-US" sz="2000" dirty="0"/>
          </a:p>
          <a:p>
            <a:endParaRPr lang="de-DE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200400" y="332656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9512" y="1196752"/>
            <a:ext cx="786144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Erwin Schrödinger </a:t>
            </a:r>
            <a:r>
              <a:rPr lang="en-US" sz="23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(II) </a:t>
            </a:r>
          </a:p>
        </p:txBody>
      </p:sp>
    </p:spTree>
    <p:extLst>
      <p:ext uri="{BB962C8B-B14F-4D97-AF65-F5344CB8AC3E}">
        <p14:creationId xmlns:p14="http://schemas.microsoft.com/office/powerpoint/2010/main" val="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251520" y="1988840"/>
            <a:ext cx="8352928" cy="3888432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Criteria for project descriptions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Ethical issues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Reason </a:t>
            </a:r>
            <a:r>
              <a:rPr lang="en-US" sz="2000" dirty="0"/>
              <a:t>for selection of research institution abroad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Information on return phase; implementation of know-how in </a:t>
            </a:r>
            <a:r>
              <a:rPr lang="en-US" sz="2000" dirty="0" smtClean="0"/>
              <a:t>Austria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  <a:p>
            <a:r>
              <a:rPr lang="en-US" sz="2000" b="1" dirty="0" smtClean="0"/>
              <a:t>Criteria for formal requirements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dirty="0" smtClean="0"/>
              <a:t>Declaration</a:t>
            </a:r>
            <a:r>
              <a:rPr lang="de-DE" sz="2000" dirty="0" smtClean="0"/>
              <a:t> </a:t>
            </a:r>
            <a:r>
              <a:rPr lang="de-DE" sz="2000" dirty="0" err="1"/>
              <a:t>from</a:t>
            </a:r>
            <a:r>
              <a:rPr lang="de-DE" sz="2000" dirty="0"/>
              <a:t> host </a:t>
            </a:r>
            <a:r>
              <a:rPr lang="en-US" sz="2000" dirty="0" smtClean="0"/>
              <a:t>institution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Declaration</a:t>
            </a:r>
            <a:r>
              <a:rPr lang="de-DE" sz="2000" dirty="0" smtClean="0"/>
              <a:t> </a:t>
            </a:r>
            <a:r>
              <a:rPr lang="en-GB" sz="2000" dirty="0" smtClean="0"/>
              <a:t>regarding</a:t>
            </a:r>
            <a:r>
              <a:rPr lang="de-DE" sz="2000" dirty="0" smtClean="0"/>
              <a:t> </a:t>
            </a:r>
            <a:r>
              <a:rPr lang="de-DE" sz="2000" dirty="0" err="1"/>
              <a:t>ethics</a:t>
            </a:r>
            <a:r>
              <a:rPr lang="de-DE" sz="2000" dirty="0"/>
              <a:t> (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en-GB" sz="2000" dirty="0" smtClean="0"/>
              <a:t>questionnaire</a:t>
            </a:r>
            <a:r>
              <a:rPr lang="de-DE" sz="2000" dirty="0" smtClean="0"/>
              <a:t>)</a:t>
            </a: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Invitation of research institution abroad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Affirmation of the research institution (return phase)</a:t>
            </a:r>
          </a:p>
          <a:p>
            <a:endParaRPr lang="de-DE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200400" y="332656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18139" y="1196752"/>
            <a:ext cx="794320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Erwin Schrödinger </a:t>
            </a:r>
            <a:r>
              <a:rPr lang="en-US" sz="23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3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(III) </a:t>
            </a:r>
          </a:p>
        </p:txBody>
      </p:sp>
      <p:sp>
        <p:nvSpPr>
          <p:cNvPr id="6" name="Titel 2"/>
          <p:cNvSpPr txBox="1">
            <a:spLocks/>
          </p:cNvSpPr>
          <p:nvPr/>
        </p:nvSpPr>
        <p:spPr>
          <a:xfrm>
            <a:off x="200400" y="332656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</p:spTree>
    <p:extLst>
      <p:ext uri="{BB962C8B-B14F-4D97-AF65-F5344CB8AC3E}">
        <p14:creationId xmlns:p14="http://schemas.microsoft.com/office/powerpoint/2010/main" val="263282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23528" y="2132856"/>
            <a:ext cx="8280000" cy="3375280"/>
          </a:xfrm>
        </p:spPr>
        <p:txBody>
          <a:bodyPr>
            <a:noAutofit/>
          </a:bodyPr>
          <a:lstStyle/>
          <a:p>
            <a:r>
              <a:rPr lang="de-DE" sz="2000" b="1" dirty="0" smtClean="0"/>
              <a:t>Target </a:t>
            </a:r>
            <a:r>
              <a:rPr lang="en-US" sz="2000" b="1" dirty="0" smtClean="0"/>
              <a:t>group</a:t>
            </a:r>
            <a:r>
              <a:rPr lang="de-DE" sz="2000" b="1" dirty="0" smtClean="0"/>
              <a:t>:</a:t>
            </a:r>
            <a:endParaRPr lang="de-DE" sz="2000" dirty="0"/>
          </a:p>
          <a:p>
            <a:r>
              <a:rPr lang="en-US" sz="2000" dirty="0" smtClean="0"/>
              <a:t>Postdocs </a:t>
            </a:r>
            <a:r>
              <a:rPr lang="en-US" sz="2000" dirty="0"/>
              <a:t>of all disciplines; applicants must not already hold a permanent position at a research </a:t>
            </a:r>
            <a:r>
              <a:rPr lang="en-US" sz="2000" dirty="0" smtClean="0"/>
              <a:t>institution</a:t>
            </a:r>
            <a:endParaRPr lang="en-US" sz="2000" dirty="0"/>
          </a:p>
          <a:p>
            <a:endParaRPr lang="en-US" sz="2000" dirty="0"/>
          </a:p>
          <a:p>
            <a:r>
              <a:rPr lang="de-DE" sz="2000" b="1" dirty="0" err="1" smtClean="0"/>
              <a:t>Objective</a:t>
            </a:r>
            <a:r>
              <a:rPr lang="de-DE" sz="2000" b="1" dirty="0" smtClean="0"/>
              <a:t>(s)</a:t>
            </a: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To </a:t>
            </a:r>
            <a:r>
              <a:rPr lang="en-US" sz="2000" dirty="0"/>
              <a:t>provide as much support as possible at the beginning of a female scholar's academic career or upon her return from maternity leave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To </a:t>
            </a:r>
            <a:r>
              <a:rPr lang="en-US" sz="2000" dirty="0"/>
              <a:t>enhance career opportunities for women in science and academia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To </a:t>
            </a:r>
            <a:r>
              <a:rPr lang="en-US" sz="2000" dirty="0"/>
              <a:t>enhance the integration of women in research </a:t>
            </a:r>
          </a:p>
          <a:p>
            <a:endParaRPr lang="de-DE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23528" y="404664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3528" y="1283567"/>
            <a:ext cx="6357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Hertha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Firnberg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– Objectives </a:t>
            </a:r>
          </a:p>
        </p:txBody>
      </p:sp>
    </p:spTree>
    <p:extLst>
      <p:ext uri="{BB962C8B-B14F-4D97-AF65-F5344CB8AC3E}">
        <p14:creationId xmlns:p14="http://schemas.microsoft.com/office/powerpoint/2010/main" val="381671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95536" y="2060848"/>
            <a:ext cx="8424936" cy="4032448"/>
          </a:xfrm>
        </p:spPr>
        <p:txBody>
          <a:bodyPr>
            <a:noAutofit/>
          </a:bodyPr>
          <a:lstStyle/>
          <a:p>
            <a:r>
              <a:rPr lang="de-DE" sz="2000" b="1" dirty="0" err="1" smtClean="0"/>
              <a:t>Prerequisites</a:t>
            </a:r>
            <a:r>
              <a:rPr lang="de-DE" sz="2000" b="1" dirty="0" smtClean="0"/>
              <a:t> </a:t>
            </a: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de-DE" sz="2000" dirty="0" smtClean="0"/>
              <a:t>International </a:t>
            </a:r>
            <a:r>
              <a:rPr lang="de-DE" sz="2000" dirty="0" err="1"/>
              <a:t>publications</a:t>
            </a:r>
            <a:r>
              <a:rPr lang="de-DE" sz="2000" dirty="0"/>
              <a:t> </a:t>
            </a:r>
            <a:endParaRPr lang="de-DE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dirty="0" smtClean="0"/>
              <a:t>Doctorate for degree programmes in medicine in Austria, only certain curricula are eligible</a:t>
            </a:r>
            <a:r>
              <a:rPr lang="de-DE" sz="2000" dirty="0" smtClean="0"/>
              <a:t>: </a:t>
            </a:r>
            <a:r>
              <a:rPr lang="de-DE" sz="2000" dirty="0"/>
              <a:t>N, O, Q 201; N, Q 094; N, O 790 </a:t>
            </a:r>
            <a:r>
              <a:rPr lang="de-DE" sz="2000" dirty="0" err="1"/>
              <a:t>or</a:t>
            </a:r>
            <a:r>
              <a:rPr lang="de-DE" sz="2000" dirty="0"/>
              <a:t> N 090) </a:t>
            </a:r>
          </a:p>
          <a:p>
            <a:r>
              <a:rPr lang="de-DE" sz="2000" b="1" dirty="0" smtClean="0"/>
              <a:t>Programme-s</a:t>
            </a:r>
            <a:r>
              <a:rPr lang="en-GB" sz="2000" b="1" dirty="0" err="1" smtClean="0"/>
              <a:t>pecific</a:t>
            </a:r>
            <a:r>
              <a:rPr lang="en-GB" sz="2000" b="1" dirty="0" smtClean="0"/>
              <a:t> requirements </a:t>
            </a:r>
            <a:endParaRPr lang="en-GB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Co-applicant </a:t>
            </a:r>
            <a:r>
              <a:rPr lang="en-US" sz="2000" dirty="0"/>
              <a:t>(mentor) at the host research institution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Letter </a:t>
            </a:r>
            <a:r>
              <a:rPr lang="en-US" sz="2000" dirty="0"/>
              <a:t>of support from research institution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Career </a:t>
            </a:r>
            <a:r>
              <a:rPr lang="en-US" sz="2000" dirty="0"/>
              <a:t>plan (signed by the co-applicant and head of research institution)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Letter </a:t>
            </a:r>
            <a:r>
              <a:rPr lang="en-US" sz="2000" dirty="0"/>
              <a:t>of support regarding funds for teaching </a:t>
            </a:r>
          </a:p>
          <a:p>
            <a:endParaRPr lang="de-DE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23528" y="404664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3528" y="1283567"/>
            <a:ext cx="7415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Hertha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Firnberg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Program – Basic information (I) </a:t>
            </a:r>
          </a:p>
        </p:txBody>
      </p:sp>
    </p:spTree>
    <p:extLst>
      <p:ext uri="{BB962C8B-B14F-4D97-AF65-F5344CB8AC3E}">
        <p14:creationId xmlns:p14="http://schemas.microsoft.com/office/powerpoint/2010/main" val="317416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56859" y="2276872"/>
            <a:ext cx="8280000" cy="337528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Calls</a:t>
            </a:r>
            <a:r>
              <a:rPr lang="en-US" sz="2000" dirty="0"/>
              <a:t>: 2 calls per year (spring/fall), decisions announced in </a:t>
            </a:r>
            <a:r>
              <a:rPr lang="en-US" sz="2000" dirty="0" smtClean="0"/>
              <a:t>November/June; Present </a:t>
            </a:r>
            <a:r>
              <a:rPr lang="en-US" sz="2000" dirty="0"/>
              <a:t>call : </a:t>
            </a:r>
            <a:r>
              <a:rPr lang="en-US" sz="2000" dirty="0" smtClean="0"/>
              <a:t>11. </a:t>
            </a:r>
            <a:r>
              <a:rPr lang="en-US" sz="2000" dirty="0"/>
              <a:t>April - </a:t>
            </a:r>
            <a:r>
              <a:rPr lang="en-US" sz="2000" dirty="0" smtClean="0"/>
              <a:t>31. </a:t>
            </a:r>
            <a:r>
              <a:rPr lang="en-US" sz="2000" dirty="0"/>
              <a:t>May </a:t>
            </a:r>
            <a:r>
              <a:rPr lang="en-US" sz="2000" dirty="0" smtClean="0"/>
              <a:t>2016 </a:t>
            </a:r>
            <a:endParaRPr lang="en-US" sz="2000" dirty="0"/>
          </a:p>
          <a:p>
            <a:r>
              <a:rPr lang="en-GB" sz="2000" b="1" dirty="0" smtClean="0"/>
              <a:t>Approval rate</a:t>
            </a:r>
            <a:r>
              <a:rPr lang="de-DE" sz="2000" dirty="0" smtClean="0"/>
              <a:t>: ca. </a:t>
            </a:r>
            <a:r>
              <a:rPr lang="de-DE" sz="2000" dirty="0"/>
              <a:t>25 % </a:t>
            </a:r>
          </a:p>
          <a:p>
            <a:r>
              <a:rPr lang="en-US" sz="2000" b="1" dirty="0" smtClean="0"/>
              <a:t>Grant </a:t>
            </a:r>
            <a:r>
              <a:rPr lang="en-US" sz="2000" b="1" dirty="0"/>
              <a:t>amount</a:t>
            </a:r>
            <a:r>
              <a:rPr lang="en-US" sz="2000" dirty="0"/>
              <a:t>: Postdoc salary, + 12,000 € / year, including 2,000 € for coaching or HR development </a:t>
            </a:r>
            <a:r>
              <a:rPr lang="en-US" sz="2000" dirty="0" smtClean="0"/>
              <a:t>measures </a:t>
            </a:r>
          </a:p>
          <a:p>
            <a:r>
              <a:rPr lang="en-US" sz="2000" b="1" dirty="0" smtClean="0"/>
              <a:t>Project </a:t>
            </a:r>
            <a:r>
              <a:rPr lang="en-US" sz="2000" b="1" dirty="0"/>
              <a:t>duration</a:t>
            </a:r>
            <a:r>
              <a:rPr lang="en-US" sz="2000" dirty="0"/>
              <a:t>: 3 years, including possibility of 12 months abroad (with consent of employer (“</a:t>
            </a:r>
            <a:r>
              <a:rPr lang="en-US" sz="2000" dirty="0" err="1"/>
              <a:t>Entsendung</a:t>
            </a:r>
            <a:r>
              <a:rPr lang="en-US" sz="2000" dirty="0"/>
              <a:t>”); reasons and invitation must be enclosed with application) </a:t>
            </a:r>
          </a:p>
          <a:p>
            <a:r>
              <a:rPr lang="de-DE" sz="2000" dirty="0" smtClean="0"/>
              <a:t> </a:t>
            </a:r>
            <a:endParaRPr lang="de-DE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23528" y="404664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9511" y="1196752"/>
            <a:ext cx="7774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Hertha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Firnberg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(II) </a:t>
            </a:r>
          </a:p>
        </p:txBody>
      </p:sp>
    </p:spTree>
    <p:extLst>
      <p:ext uri="{BB962C8B-B14F-4D97-AF65-F5344CB8AC3E}">
        <p14:creationId xmlns:p14="http://schemas.microsoft.com/office/powerpoint/2010/main" val="233658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23528" y="2060848"/>
            <a:ext cx="8496944" cy="4248472"/>
          </a:xfrm>
        </p:spPr>
        <p:txBody>
          <a:bodyPr>
            <a:noAutofit/>
          </a:bodyPr>
          <a:lstStyle/>
          <a:p>
            <a:r>
              <a:rPr lang="en-GB" sz="2000" b="1" dirty="0" smtClean="0"/>
              <a:t>Criteria for project descriptions </a:t>
            </a:r>
            <a:endParaRPr lang="en-GB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GB" sz="2000" dirty="0" smtClean="0"/>
              <a:t>Institutional</a:t>
            </a:r>
            <a:r>
              <a:rPr lang="de-DE" sz="2000" dirty="0" smtClean="0"/>
              <a:t> </a:t>
            </a:r>
            <a:r>
              <a:rPr lang="en-US" sz="2000" dirty="0" smtClean="0"/>
              <a:t>integration</a:t>
            </a:r>
            <a:r>
              <a:rPr lang="de-DE" sz="2000" dirty="0" smtClean="0"/>
              <a:t>, </a:t>
            </a:r>
            <a:r>
              <a:rPr lang="en-GB" sz="2000" dirty="0" smtClean="0"/>
              <a:t>available infrastructure and personnel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Scope </a:t>
            </a:r>
            <a:r>
              <a:rPr lang="en-US" sz="2000" dirty="0"/>
              <a:t>and significance of national and international cooperation arrangements </a:t>
            </a:r>
          </a:p>
          <a:p>
            <a:r>
              <a:rPr lang="en-GB" sz="2000" b="1" dirty="0" smtClean="0"/>
              <a:t>Criteria for formal requirements</a:t>
            </a:r>
            <a:r>
              <a:rPr lang="de-DE" sz="2000" b="1" dirty="0" smtClean="0"/>
              <a:t> </a:t>
            </a:r>
            <a:endParaRPr lang="de-DE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Program-specific </a:t>
            </a:r>
            <a:r>
              <a:rPr lang="en-US" sz="2000" dirty="0"/>
              <a:t>data with declaration from co-applicant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de-DE" sz="2000" dirty="0" err="1" smtClean="0"/>
              <a:t>Applicant's</a:t>
            </a:r>
            <a:r>
              <a:rPr lang="de-DE" sz="2000" dirty="0" smtClean="0"/>
              <a:t> </a:t>
            </a:r>
            <a:r>
              <a:rPr lang="en-US" sz="2000" dirty="0" smtClean="0"/>
              <a:t>career</a:t>
            </a:r>
            <a:r>
              <a:rPr lang="de-DE" sz="2000" dirty="0" smtClean="0"/>
              <a:t> </a:t>
            </a:r>
            <a:r>
              <a:rPr lang="de-DE" sz="2000" dirty="0"/>
              <a:t>plan </a:t>
            </a:r>
            <a:endParaRPr lang="de-DE" sz="20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Co-applicant's </a:t>
            </a:r>
            <a:r>
              <a:rPr lang="en-US" sz="2000" dirty="0"/>
              <a:t>CV and list of publications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Letter </a:t>
            </a:r>
            <a:r>
              <a:rPr lang="en-US" sz="2000" dirty="0"/>
              <a:t>of recommendation from co-applicant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Letter </a:t>
            </a:r>
            <a:r>
              <a:rPr lang="en-US" sz="2000" dirty="0"/>
              <a:t>of support regarding funds for teaching activities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Invitation </a:t>
            </a:r>
            <a:r>
              <a:rPr lang="en-US" sz="2000" dirty="0"/>
              <a:t>from research institution abroad (if necessary) </a:t>
            </a:r>
          </a:p>
          <a:p>
            <a:endParaRPr lang="de-DE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23528" y="404664"/>
            <a:ext cx="6768288" cy="69282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sz="4300"/>
              <a:t>Austrian Science Fund - FWF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2709" y="1196752"/>
            <a:ext cx="7774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Hertha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Firnberg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Basic information (II) </a:t>
            </a:r>
          </a:p>
        </p:txBody>
      </p:sp>
    </p:spTree>
    <p:extLst>
      <p:ext uri="{BB962C8B-B14F-4D97-AF65-F5344CB8AC3E}">
        <p14:creationId xmlns:p14="http://schemas.microsoft.com/office/powerpoint/2010/main" val="29605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smtClean="0"/>
              <a:t>Target group: </a:t>
            </a:r>
            <a:r>
              <a:rPr lang="en-US" dirty="0" smtClean="0"/>
              <a:t>young and senior postdocs and senior scientists</a:t>
            </a:r>
          </a:p>
          <a:p>
            <a:endParaRPr lang="de-DE" dirty="0"/>
          </a:p>
          <a:p>
            <a:r>
              <a:rPr lang="de-DE" b="1" dirty="0" smtClean="0"/>
              <a:t>Goal: </a:t>
            </a:r>
            <a:r>
              <a:rPr lang="en-US" dirty="0"/>
              <a:t>Support top-level scientific research work in the fields of economics and </a:t>
            </a:r>
            <a:r>
              <a:rPr lang="en-US" b="1" dirty="0"/>
              <a:t>medicine</a:t>
            </a:r>
            <a:r>
              <a:rPr lang="en-US" dirty="0"/>
              <a:t> (disease-oriented and patient-oriented clinical research); medical scientific research that is not clinical is not eligible for funding. </a:t>
            </a:r>
            <a:endParaRPr lang="de-AT" dirty="0"/>
          </a:p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95536" y="476672"/>
            <a:ext cx="6480000" cy="11968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Austrian National Bank –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Anniversary fund</a:t>
            </a:r>
            <a:endParaRPr lang="en-US" dirty="0"/>
          </a:p>
        </p:txBody>
      </p:sp>
      <p:pic>
        <p:nvPicPr>
          <p:cNvPr id="2050" name="Picture 2" descr="OeNB Homep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980728"/>
            <a:ext cx="29337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421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0" lvl="0" indent="0"/>
            <a:r>
              <a:rPr lang="en-US" sz="2000" b="1" dirty="0" smtClean="0"/>
              <a:t>Prerequisites: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dirty="0" smtClean="0"/>
              <a:t>Completed </a:t>
            </a:r>
            <a:r>
              <a:rPr lang="en-US" sz="2000" dirty="0"/>
              <a:t>doctoral studies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dirty="0"/>
              <a:t>Research must be carried out (mainly) in Austria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dirty="0"/>
              <a:t>Research projects must deal with disease-oriented or patient-oriented clinical research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dirty="0"/>
              <a:t>Animal testing is explicitly forbidden 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dirty="0"/>
              <a:t>Only non-commercial and non-profit-oriented research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2000" u="sng" dirty="0"/>
              <a:t>Medicine </a:t>
            </a:r>
            <a:r>
              <a:rPr lang="en-US" sz="2000" u="sng" dirty="0" smtClean="0"/>
              <a:t>research </a:t>
            </a:r>
            <a:r>
              <a:rPr lang="en-US" sz="2000" u="sng" dirty="0"/>
              <a:t>f</a:t>
            </a:r>
            <a:r>
              <a:rPr lang="en-US" sz="2000" u="sng" dirty="0" smtClean="0"/>
              <a:t>ocus : Organ replacement and transplantation</a:t>
            </a:r>
            <a:endParaRPr lang="en-US" sz="2000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95536" y="476672"/>
            <a:ext cx="6480000" cy="11968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4000"/>
              <a:t>Austrian National Bank – </a:t>
            </a:r>
            <a:br>
              <a:rPr lang="en-US" sz="4000"/>
            </a:br>
            <a:r>
              <a:rPr lang="en-US" sz="4000"/>
              <a:t>Anniversary fund</a:t>
            </a:r>
          </a:p>
        </p:txBody>
      </p:sp>
      <p:pic>
        <p:nvPicPr>
          <p:cNvPr id="5" name="Picture 2" descr="OeNB Homep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980728"/>
            <a:ext cx="29337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395536" y="1988840"/>
            <a:ext cx="5961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Anniversary</a:t>
            </a:r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</a:t>
            </a:r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Basic </a:t>
            </a:r>
            <a:r>
              <a:rPr lang="de-DE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</a:p>
        </p:txBody>
      </p:sp>
    </p:spTree>
    <p:extLst>
      <p:ext uri="{BB962C8B-B14F-4D97-AF65-F5344CB8AC3E}">
        <p14:creationId xmlns:p14="http://schemas.microsoft.com/office/powerpoint/2010/main" val="177592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4"/>
          </p:nvPr>
        </p:nvSpPr>
        <p:spPr>
          <a:xfrm>
            <a:off x="395536" y="2574000"/>
            <a:ext cx="8280000" cy="3159256"/>
          </a:xfrm>
        </p:spPr>
        <p:txBody>
          <a:bodyPr>
            <a:normAutofit/>
          </a:bodyPr>
          <a:lstStyle/>
          <a:p>
            <a:r>
              <a:rPr lang="en-US" b="1" dirty="0"/>
              <a:t>Submission of applications: </a:t>
            </a:r>
            <a:r>
              <a:rPr lang="en-US" b="1" dirty="0" smtClean="0"/>
              <a:t> </a:t>
            </a:r>
            <a:r>
              <a:rPr lang="en-US" dirty="0" smtClean="0"/>
              <a:t>2 deadlines a year (January and July); decisions June and December</a:t>
            </a:r>
          </a:p>
          <a:p>
            <a:r>
              <a:rPr lang="en-US" b="1" dirty="0" smtClean="0"/>
              <a:t>Grant </a:t>
            </a:r>
            <a:r>
              <a:rPr lang="en-US" b="1" dirty="0"/>
              <a:t>amount</a:t>
            </a:r>
            <a:r>
              <a:rPr lang="en-US" dirty="0"/>
              <a:t>: </a:t>
            </a:r>
            <a:r>
              <a:rPr lang="en-US" dirty="0" smtClean="0"/>
              <a:t> between €10.000 and € 110.000 – up to € 200.000 for projects within research focus</a:t>
            </a:r>
          </a:p>
          <a:p>
            <a:r>
              <a:rPr lang="en-US" b="1" dirty="0" smtClean="0"/>
              <a:t>Duration</a:t>
            </a:r>
            <a:r>
              <a:rPr lang="en-US" dirty="0" smtClean="0"/>
              <a:t>: max. 4 years</a:t>
            </a:r>
            <a:endParaRPr lang="en-US" dirty="0"/>
          </a:p>
          <a:p>
            <a:r>
              <a:rPr lang="en-US" b="1" dirty="0"/>
              <a:t>Approval </a:t>
            </a:r>
            <a:r>
              <a:rPr lang="en-US" b="1" dirty="0" smtClean="0"/>
              <a:t>rate</a:t>
            </a:r>
            <a:r>
              <a:rPr lang="en-US" dirty="0" smtClean="0"/>
              <a:t>: around 20 %</a:t>
            </a:r>
            <a:endParaRPr lang="de-DE" dirty="0"/>
          </a:p>
        </p:txBody>
      </p:sp>
      <p:sp>
        <p:nvSpPr>
          <p:cNvPr id="4" name="Titel 2"/>
          <p:cNvSpPr txBox="1">
            <a:spLocks/>
          </p:cNvSpPr>
          <p:nvPr/>
        </p:nvSpPr>
        <p:spPr>
          <a:xfrm>
            <a:off x="395536" y="476672"/>
            <a:ext cx="6480000" cy="11968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4400" kern="1200" dirty="0" smtClean="0">
                <a:solidFill>
                  <a:srgbClr val="E6000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r>
              <a:rPr lang="en-US" sz="4000"/>
              <a:t>Austrian National Bank – </a:t>
            </a:r>
            <a:br>
              <a:rPr lang="en-US" sz="4000"/>
            </a:br>
            <a:r>
              <a:rPr lang="en-US" sz="4000"/>
              <a:t>Anniversary fund</a:t>
            </a:r>
          </a:p>
        </p:txBody>
      </p:sp>
      <p:pic>
        <p:nvPicPr>
          <p:cNvPr id="5" name="Picture 2" descr="OeNB Homep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980728"/>
            <a:ext cx="29337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395536" y="1988840"/>
            <a:ext cx="6046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Anniversary</a:t>
            </a:r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</a:t>
            </a:r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Basic </a:t>
            </a:r>
            <a:r>
              <a:rPr lang="de-DE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de-DE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(II)</a:t>
            </a:r>
          </a:p>
        </p:txBody>
      </p:sp>
    </p:spTree>
    <p:extLst>
      <p:ext uri="{BB962C8B-B14F-4D97-AF65-F5344CB8AC3E}">
        <p14:creationId xmlns:p14="http://schemas.microsoft.com/office/powerpoint/2010/main" val="305042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253025"/>
              </p:ext>
            </p:extLst>
          </p:nvPr>
        </p:nvGraphicFramePr>
        <p:xfrm>
          <a:off x="179512" y="895162"/>
          <a:ext cx="7056784" cy="451980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800200"/>
                <a:gridCol w="5256584"/>
              </a:tblGrid>
              <a:tr h="772207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Agency</a:t>
                      </a:r>
                      <a:endParaRPr lang="de-AT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 smtClean="0"/>
                        <a:t>Regional</a:t>
                      </a:r>
                      <a:r>
                        <a:rPr lang="en-US" sz="1400" baseline="0" noProof="0" dirty="0" smtClean="0"/>
                        <a:t> Government of Tyrol </a:t>
                      </a:r>
                      <a:endParaRPr lang="de-AT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baseline="0" dirty="0" smtClean="0"/>
                        <a:t>https://www.tirol.gv.at/bildung/wissenschaftsfonds/</a:t>
                      </a:r>
                      <a:endParaRPr lang="de-AT" sz="1400" baseline="0" dirty="0" smtClean="0">
                        <a:hlinkClick r:id="rId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4674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Type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dirty="0" smtClean="0"/>
                        <a:t>Tiroler Wissenschaftsfonds (TWF)</a:t>
                      </a:r>
                      <a:endParaRPr lang="de-AT" sz="1400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4674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Target</a:t>
                      </a:r>
                      <a:r>
                        <a:rPr lang="de-AT" sz="1400" baseline="0" dirty="0" smtClean="0"/>
                        <a:t> </a:t>
                      </a:r>
                      <a:r>
                        <a:rPr lang="de-AT" sz="1400" baseline="0" dirty="0" err="1" smtClean="0"/>
                        <a:t>group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dirty="0" smtClean="0"/>
                        <a:t>Young </a:t>
                      </a:r>
                      <a:r>
                        <a:rPr lang="de-AT" sz="1400" dirty="0" err="1" smtClean="0"/>
                        <a:t>scientists</a:t>
                      </a:r>
                      <a:r>
                        <a:rPr lang="de-AT" sz="1400" dirty="0" smtClean="0"/>
                        <a:t>/</a:t>
                      </a:r>
                      <a:r>
                        <a:rPr lang="de-AT" sz="1400" dirty="0" err="1" smtClean="0"/>
                        <a:t>Postdocs</a:t>
                      </a:r>
                      <a:endParaRPr lang="de-AT" sz="1400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837911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Goal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400" kern="1200" noProof="0" dirty="0" smtClean="0">
                          <a:effectLst/>
                        </a:rPr>
                        <a:t>To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s</a:t>
                      </a:r>
                      <a:r>
                        <a:rPr lang="en-US" sz="1400" kern="1200" noProof="0" dirty="0" smtClean="0">
                          <a:effectLst/>
                        </a:rPr>
                        <a:t>upport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</a:t>
                      </a:r>
                      <a:r>
                        <a:rPr lang="en-US" sz="1400" kern="1200" noProof="0" dirty="0" smtClean="0">
                          <a:effectLst/>
                        </a:rPr>
                        <a:t>basic or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applied research projects within particular focus areas defined by each research institution</a:t>
                      </a:r>
                      <a:r>
                        <a:rPr lang="en-US" sz="1400" kern="1200" noProof="0" dirty="0" smtClean="0">
                          <a:effectLst/>
                        </a:rPr>
                        <a:t> (LFU, MUI, UMIT, FHG, MCI, FH </a:t>
                      </a:r>
                      <a:r>
                        <a:rPr lang="en-US" sz="1400" kern="1200" noProof="0" dirty="0" err="1" smtClean="0">
                          <a:effectLst/>
                        </a:rPr>
                        <a:t>Kufstein</a:t>
                      </a:r>
                      <a:r>
                        <a:rPr lang="en-US" sz="1400" kern="1200" noProof="0" dirty="0" smtClean="0">
                          <a:effectLst/>
                        </a:rPr>
                        <a:t>, PH Tirol)</a:t>
                      </a:r>
                      <a:endParaRPr lang="en-US" sz="140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36298"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Requirements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400" kern="1200" noProof="0" dirty="0" smtClean="0">
                          <a:effectLst/>
                        </a:rPr>
                        <a:t>Max. 35 years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old </a:t>
                      </a:r>
                      <a:r>
                        <a:rPr lang="en-US" sz="1400" kern="1200" noProof="0" dirty="0" smtClean="0">
                          <a:effectLst/>
                        </a:rPr>
                        <a:t>(parental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leaves are taken into account</a:t>
                      </a:r>
                      <a:r>
                        <a:rPr lang="en-US" sz="1400" kern="1200" noProof="0" dirty="0" smtClean="0">
                          <a:effectLst/>
                        </a:rPr>
                        <a:t>) or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highest degree max .7 years before deadline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US" sz="1400" noProof="0" dirty="0"/>
                    </a:p>
                  </a:txBody>
                  <a:tcPr/>
                </a:tc>
              </a:tr>
              <a:tr h="264263"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Length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400" kern="1200" noProof="0" dirty="0" smtClean="0">
                          <a:effectLst/>
                        </a:rPr>
                        <a:t>12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to 36 Months</a:t>
                      </a:r>
                      <a:endParaRPr lang="en-US" sz="14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4674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Level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400" kern="1200" noProof="0" dirty="0" smtClean="0">
                          <a:effectLst/>
                        </a:rPr>
                        <a:t>Up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to </a:t>
                      </a:r>
                      <a:r>
                        <a:rPr lang="en-US" sz="1400" kern="1200" noProof="0" dirty="0" smtClean="0">
                          <a:effectLst/>
                        </a:rPr>
                        <a:t>100.000,-€</a:t>
                      </a:r>
                      <a:r>
                        <a:rPr lang="en-US" sz="1400" kern="1200" baseline="0" noProof="0" dirty="0" smtClean="0">
                          <a:effectLst/>
                        </a:rPr>
                        <a:t> personal and material costs (MUI 40.000,-€)</a:t>
                      </a:r>
                      <a:endParaRPr lang="en-US" sz="1400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4674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Deadline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 smtClean="0"/>
                        <a:t>1</a:t>
                      </a:r>
                      <a:r>
                        <a:rPr lang="en-US" sz="1400" baseline="0" noProof="0" dirty="0" smtClean="0"/>
                        <a:t> deadline a year </a:t>
                      </a:r>
                      <a:r>
                        <a:rPr lang="en-US" sz="1400" noProof="0" dirty="0" smtClean="0"/>
                        <a:t> Spring (0</a:t>
                      </a:r>
                      <a:r>
                        <a:rPr lang="de-AT" sz="1400" dirty="0" smtClean="0"/>
                        <a:t>1.02.2016 – 31.03.2016</a:t>
                      </a:r>
                      <a:r>
                        <a:rPr lang="en-US" sz="1400" noProof="0" dirty="0" smtClean="0"/>
                        <a:t>)</a:t>
                      </a:r>
                      <a:endParaRPr lang="en-US" sz="1400" noProof="0" dirty="0"/>
                    </a:p>
                  </a:txBody>
                  <a:tcPr/>
                </a:tc>
              </a:tr>
              <a:tr h="374674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Language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Forms</a:t>
                      </a:r>
                      <a:r>
                        <a:rPr lang="en-US" sz="1400" baseline="0" noProof="0" dirty="0" smtClean="0"/>
                        <a:t> in German</a:t>
                      </a:r>
                      <a:r>
                        <a:rPr lang="en-US" sz="1400" noProof="0" dirty="0" smtClean="0"/>
                        <a:t>, proposal</a:t>
                      </a:r>
                      <a:r>
                        <a:rPr lang="en-US" sz="1400" baseline="0" noProof="0" dirty="0" smtClean="0"/>
                        <a:t> in English</a:t>
                      </a:r>
                      <a:endParaRPr lang="en-US" sz="1400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816560" y="211822"/>
            <a:ext cx="7067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 government of Tyrol - TWF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79512" y="5589240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prstClr val="black"/>
                </a:solidFill>
              </a:rPr>
              <a:t>Contact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person</a:t>
            </a:r>
            <a:r>
              <a:rPr lang="de-DE" dirty="0">
                <a:solidFill>
                  <a:prstClr val="black"/>
                </a:solidFill>
              </a:rPr>
              <a:t> MUI: Eva </a:t>
            </a:r>
            <a:r>
              <a:rPr lang="de-DE" dirty="0" err="1">
                <a:solidFill>
                  <a:prstClr val="black"/>
                </a:solidFill>
              </a:rPr>
              <a:t>Mayrgündter</a:t>
            </a:r>
            <a:endParaRPr lang="de-DE" dirty="0">
              <a:solidFill>
                <a:prstClr val="black"/>
              </a:solidFill>
            </a:endParaRPr>
          </a:p>
          <a:p>
            <a:r>
              <a:rPr lang="de-DE" dirty="0" err="1">
                <a:solidFill>
                  <a:prstClr val="black"/>
                </a:solidFill>
              </a:rPr>
              <a:t>E-mail</a:t>
            </a:r>
            <a:r>
              <a:rPr lang="de-DE" dirty="0">
                <a:solidFill>
                  <a:prstClr val="black"/>
                </a:solidFill>
              </a:rPr>
              <a:t>: </a:t>
            </a:r>
            <a:r>
              <a:rPr lang="de-DE" dirty="0">
                <a:solidFill>
                  <a:prstClr val="black"/>
                </a:solidFill>
                <a:hlinkClick r:id="rId3"/>
              </a:rPr>
              <a:t>Eva.Mayrguendter@i-med.ac.at</a:t>
            </a:r>
            <a:endParaRPr 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21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4"/>
          </p:nvPr>
        </p:nvSpPr>
        <p:spPr>
          <a:xfrm>
            <a:off x="467544" y="1628800"/>
            <a:ext cx="8352928" cy="4536504"/>
          </a:xfrm>
        </p:spPr>
        <p:txBody>
          <a:bodyPr>
            <a:noAutofit/>
          </a:bodyPr>
          <a:lstStyle/>
          <a:p>
            <a:endParaRPr lang="en-US" sz="2100" dirty="0"/>
          </a:p>
          <a:p>
            <a:r>
              <a:rPr lang="en-US" sz="2100" b="1" dirty="0"/>
              <a:t>Carefully read the application </a:t>
            </a:r>
            <a:r>
              <a:rPr lang="en-US" sz="2100" b="1" dirty="0" smtClean="0"/>
              <a:t>guidelines</a:t>
            </a:r>
          </a:p>
          <a:p>
            <a:endParaRPr lang="en-US" sz="21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100" dirty="0"/>
              <a:t>Who is meant to be the target of the funding </a:t>
            </a:r>
            <a:r>
              <a:rPr lang="en-US" sz="2100" dirty="0" err="1" smtClean="0"/>
              <a:t>programme</a:t>
            </a:r>
            <a:r>
              <a:rPr lang="en-US" sz="2100" dirty="0" smtClean="0"/>
              <a:t>?</a:t>
            </a:r>
            <a:endParaRPr lang="en-US" sz="21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100" dirty="0"/>
              <a:t>Requirements to observe: age, qualification, experience, </a:t>
            </a:r>
            <a:r>
              <a:rPr lang="en-US" sz="2100" dirty="0" smtClean="0"/>
              <a:t>country </a:t>
            </a:r>
            <a:r>
              <a:rPr lang="en-US" sz="2100" dirty="0"/>
              <a:t>of residence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100" dirty="0"/>
              <a:t>What type of </a:t>
            </a:r>
            <a:r>
              <a:rPr lang="en-US" sz="2100" dirty="0" smtClean="0"/>
              <a:t>projects/topics </a:t>
            </a:r>
            <a:r>
              <a:rPr lang="en-US" sz="2100" dirty="0"/>
              <a:t>will receive </a:t>
            </a:r>
            <a:r>
              <a:rPr lang="en-US" sz="2100" dirty="0" smtClean="0"/>
              <a:t>funding? (e.g. clinical </a:t>
            </a:r>
            <a:r>
              <a:rPr lang="en-US" sz="2100" dirty="0"/>
              <a:t>research, basic </a:t>
            </a:r>
            <a:r>
              <a:rPr lang="en-US" sz="2100" dirty="0" smtClean="0"/>
              <a:t>research, cardiovascular diseases..)</a:t>
            </a:r>
            <a:endParaRPr lang="en-US" sz="21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100" dirty="0"/>
              <a:t>Is there a research focus (e. g. </a:t>
            </a:r>
            <a:r>
              <a:rPr lang="en-US" sz="2100" dirty="0" err="1"/>
              <a:t>ÖnB</a:t>
            </a:r>
            <a:r>
              <a:rPr lang="en-US" sz="2100" dirty="0"/>
              <a:t> A</a:t>
            </a:r>
            <a:r>
              <a:rPr lang="en-US" sz="2100" dirty="0" smtClean="0"/>
              <a:t>nniversary Fund: organ replacement and transplantation)?</a:t>
            </a:r>
            <a:endParaRPr lang="en-US" sz="2100" dirty="0"/>
          </a:p>
          <a:p>
            <a:endParaRPr lang="de-DE" sz="2100" dirty="0"/>
          </a:p>
        </p:txBody>
      </p:sp>
      <p:sp>
        <p:nvSpPr>
          <p:cNvPr id="2" name="Rechteck 1"/>
          <p:cNvSpPr/>
          <p:nvPr/>
        </p:nvSpPr>
        <p:spPr>
          <a:xfrm>
            <a:off x="395536" y="548680"/>
            <a:ext cx="704712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to start?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Choice of the funding agency/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08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51520" y="355231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Horizon 2020 -Marie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Sktodowska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Curie actions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317869"/>
              </p:ext>
            </p:extLst>
          </p:nvPr>
        </p:nvGraphicFramePr>
        <p:xfrm>
          <a:off x="107504" y="980728"/>
          <a:ext cx="7128792" cy="486063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850744"/>
                <a:gridCol w="5278048"/>
              </a:tblGrid>
              <a:tr h="576064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Source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baseline="0" dirty="0" smtClean="0"/>
                        <a:t>Marie </a:t>
                      </a:r>
                      <a:r>
                        <a:rPr lang="de-AT" sz="1400" baseline="0" dirty="0" err="1" smtClean="0"/>
                        <a:t>Sktodowska</a:t>
                      </a:r>
                      <a:r>
                        <a:rPr lang="de-AT" sz="1400" baseline="0" dirty="0" smtClean="0"/>
                        <a:t>-Curie Actions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baseline="0" dirty="0" smtClean="0"/>
                        <a:t>http://ec.europa.eu/research/mariecurieactions/</a:t>
                      </a:r>
                      <a:endParaRPr lang="de-AT" sz="1400" b="0" baseline="0" dirty="0" smtClean="0"/>
                    </a:p>
                  </a:txBody>
                  <a:tcPr/>
                </a:tc>
              </a:tr>
              <a:tr h="324985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Type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 smtClean="0"/>
                        <a:t>Individual Fellowships (IF)</a:t>
                      </a:r>
                      <a:endParaRPr lang="en-US" sz="1400" b="1" noProof="0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24985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Target </a:t>
                      </a:r>
                      <a:r>
                        <a:rPr lang="de-AT" sz="1400" dirty="0" err="1" smtClean="0"/>
                        <a:t>group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 smtClean="0"/>
                        <a:t>Promising young scientists/Postdocs</a:t>
                      </a:r>
                      <a:endParaRPr lang="en-US" sz="1400" b="1" noProof="0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552476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Goal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en-US" sz="1400" dirty="0" smtClean="0"/>
                        <a:t>To support the best, most promising individual researchers from anywhere in the world</a:t>
                      </a:r>
                      <a:endParaRPr lang="de-AT" sz="14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59826"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Requirements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400" kern="1200" baseline="0" noProof="0" dirty="0" smtClean="0">
                          <a:effectLst/>
                        </a:rPr>
                        <a:t>Completed doctoral studies or four years full-time research experience after the Master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Mobility across borders is a must. Cross-</a:t>
                      </a:r>
                      <a:r>
                        <a:rPr lang="en-US" sz="1400" dirty="0" err="1" smtClean="0"/>
                        <a:t>sectoral</a:t>
                      </a:r>
                      <a:r>
                        <a:rPr lang="en-US" sz="1400" dirty="0" smtClean="0"/>
                        <a:t> mobility is also encouraged. 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400" u="sng" kern="1200" noProof="0" dirty="0" smtClean="0">
                          <a:effectLst/>
                        </a:rPr>
                        <a:t>All</a:t>
                      </a:r>
                      <a:r>
                        <a:rPr lang="en-US" sz="1400" u="sng" kern="1200" baseline="0" noProof="0" dirty="0" smtClean="0">
                          <a:effectLst/>
                        </a:rPr>
                        <a:t> r</a:t>
                      </a:r>
                      <a:r>
                        <a:rPr lang="en-US" sz="1400" u="sng" kern="1200" noProof="0" dirty="0" smtClean="0">
                          <a:effectLst/>
                        </a:rPr>
                        <a:t>esearch areas </a:t>
                      </a:r>
                      <a:r>
                        <a:rPr lang="en-US" sz="1400" u="sng" kern="1200" baseline="0" noProof="0" dirty="0" smtClean="0">
                          <a:effectLst/>
                        </a:rPr>
                        <a:t> -</a:t>
                      </a:r>
                      <a:r>
                        <a:rPr lang="en-US" sz="1400" u="sng" kern="1200" noProof="0" dirty="0" smtClean="0">
                          <a:effectLst/>
                        </a:rPr>
                        <a:t> Excellent</a:t>
                      </a:r>
                      <a:r>
                        <a:rPr lang="en-US" sz="1400" u="sng" kern="1200" baseline="0" noProof="0" dirty="0" smtClean="0">
                          <a:effectLst/>
                        </a:rPr>
                        <a:t> Science</a:t>
                      </a:r>
                      <a:endParaRPr lang="en-US" sz="1400" u="sng" kern="120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17238">
                <a:tc>
                  <a:txBody>
                    <a:bodyPr/>
                    <a:lstStyle/>
                    <a:p>
                      <a:r>
                        <a:rPr lang="en-US" sz="1400" noProof="0" dirty="0" smtClean="0"/>
                        <a:t>Length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de-AT" sz="1400" kern="1200" dirty="0" smtClean="0">
                          <a:effectLst/>
                        </a:rPr>
                        <a:t>European</a:t>
                      </a:r>
                      <a:r>
                        <a:rPr lang="de-AT" sz="1400" kern="1200" baseline="0" dirty="0" smtClean="0">
                          <a:effectLst/>
                        </a:rPr>
                        <a:t> Fellowships (1-2 </a:t>
                      </a:r>
                      <a:r>
                        <a:rPr lang="de-AT" sz="1400" kern="1200" baseline="0" dirty="0" err="1" smtClean="0">
                          <a:effectLst/>
                        </a:rPr>
                        <a:t>years</a:t>
                      </a:r>
                      <a:r>
                        <a:rPr lang="de-AT" sz="1400" kern="1200" baseline="0" dirty="0" smtClean="0">
                          <a:effectLst/>
                        </a:rPr>
                        <a:t>);  Global Fellowships (2-3 </a:t>
                      </a:r>
                      <a:r>
                        <a:rPr lang="de-AT" sz="1400" kern="1200" baseline="0" dirty="0" err="1" smtClean="0">
                          <a:effectLst/>
                        </a:rPr>
                        <a:t>years</a:t>
                      </a:r>
                      <a:r>
                        <a:rPr lang="de-AT" sz="1400" kern="1200" baseline="0" dirty="0" smtClean="0">
                          <a:effectLst/>
                        </a:rPr>
                        <a:t>)</a:t>
                      </a:r>
                      <a:endParaRPr lang="de-AT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17238">
                <a:tc>
                  <a:txBody>
                    <a:bodyPr/>
                    <a:lstStyle/>
                    <a:p>
                      <a:r>
                        <a:rPr lang="de-AT" sz="1400" dirty="0" err="1" smtClean="0"/>
                        <a:t>Costs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baseline="0" noProof="0" dirty="0" smtClean="0">
                          <a:effectLst/>
                        </a:rPr>
                        <a:t>Living allowance, travel costs, project specific costs, overheads</a:t>
                      </a:r>
                      <a:endParaRPr lang="en-US" sz="1400" kern="1200" baseline="0" noProof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7850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Deadlines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baseline="0" noProof="0" dirty="0" smtClean="0">
                          <a:effectLst/>
                        </a:rPr>
                        <a:t>Call opens 12.04.2016  and ends 14.09.2016 17:00 Brussels local time)</a:t>
                      </a:r>
                      <a:endParaRPr lang="en-US" sz="1400" noProof="0" dirty="0"/>
                    </a:p>
                  </a:txBody>
                  <a:tcPr/>
                </a:tc>
              </a:tr>
              <a:tr h="324985"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Language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baseline="0" dirty="0" smtClean="0"/>
                        <a:t>English</a:t>
                      </a:r>
                      <a:endParaRPr lang="de-AT" sz="1400" dirty="0"/>
                    </a:p>
                  </a:txBody>
                  <a:tcPr/>
                </a:tc>
              </a:tr>
              <a:tr h="324985">
                <a:tc>
                  <a:txBody>
                    <a:bodyPr/>
                    <a:lstStyle/>
                    <a:p>
                      <a:r>
                        <a:rPr lang="en-US" sz="1400" baseline="0" noProof="0" dirty="0" smtClean="0"/>
                        <a:t>Approval</a:t>
                      </a:r>
                      <a:r>
                        <a:rPr lang="de-AT" sz="1400" baseline="0" dirty="0" smtClean="0"/>
                        <a:t> rate</a:t>
                      </a:r>
                      <a:endParaRPr lang="de-A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1400" dirty="0" smtClean="0"/>
                        <a:t>&lt;</a:t>
                      </a:r>
                      <a:r>
                        <a:rPr lang="de-AT" sz="1400" baseline="0" dirty="0" smtClean="0"/>
                        <a:t> 20 %</a:t>
                      </a:r>
                      <a:endParaRPr lang="de-AT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01773" y="5877272"/>
            <a:ext cx="73286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solidFill>
                  <a:prstClr val="black"/>
                </a:solidFill>
              </a:rPr>
              <a:t>Contact</a:t>
            </a:r>
            <a:r>
              <a:rPr lang="de-DE" dirty="0">
                <a:solidFill>
                  <a:prstClr val="black"/>
                </a:solidFill>
              </a:rPr>
              <a:t> </a:t>
            </a:r>
            <a:r>
              <a:rPr lang="de-DE" dirty="0" err="1">
                <a:solidFill>
                  <a:prstClr val="black"/>
                </a:solidFill>
              </a:rPr>
              <a:t>person</a:t>
            </a:r>
            <a:r>
              <a:rPr lang="de-DE" dirty="0">
                <a:solidFill>
                  <a:prstClr val="black"/>
                </a:solidFill>
              </a:rPr>
              <a:t>: Dr. Wolfram Rieneck;  </a:t>
            </a:r>
            <a:r>
              <a:rPr lang="de-DE" dirty="0" err="1">
                <a:solidFill>
                  <a:prstClr val="black"/>
                </a:solidFill>
              </a:rPr>
              <a:t>E-mail</a:t>
            </a:r>
            <a:r>
              <a:rPr lang="de-DE" dirty="0">
                <a:solidFill>
                  <a:prstClr val="black"/>
                </a:solidFill>
              </a:rPr>
              <a:t>: </a:t>
            </a:r>
            <a:r>
              <a:rPr lang="de-DE" dirty="0">
                <a:solidFill>
                  <a:prstClr val="black"/>
                </a:solidFill>
                <a:hlinkClick r:id="rId2"/>
              </a:rPr>
              <a:t>Wolfram.rieneck@i-med.ac.at</a:t>
            </a:r>
            <a:endParaRPr lang="de-DE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</a:endParaRPr>
          </a:p>
          <a:p>
            <a:endParaRPr 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44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>
          <a:blip r:embed="rId2" cstate="print"/>
          <a:srcRect t="17716" r="1709" b="20868"/>
          <a:stretch>
            <a:fillRect/>
          </a:stretch>
        </p:blipFill>
        <p:spPr bwMode="auto">
          <a:xfrm>
            <a:off x="251520" y="2060848"/>
            <a:ext cx="828092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51520" y="170587"/>
            <a:ext cx="6480000" cy="20005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solidFill>
                  <a:srgbClr val="FF0000"/>
                </a:solidFill>
              </a:rPr>
              <a:t>ELFI-</a:t>
            </a:r>
            <a:r>
              <a:rPr lang="en-US" sz="3200" dirty="0" err="1" smtClean="0">
                <a:solidFill>
                  <a:srgbClr val="FF0000"/>
                </a:solidFill>
              </a:rPr>
              <a:t>ELectronic</a:t>
            </a:r>
            <a:r>
              <a:rPr lang="en-US" sz="3200" dirty="0" smtClean="0">
                <a:solidFill>
                  <a:srgbClr val="FF0000"/>
                </a:solidFill>
              </a:rPr>
              <a:t> Funding Information system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>http://www.elfi.info/index.php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5226585" y="2852936"/>
            <a:ext cx="3528392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AT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de-A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Search 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with your own</a:t>
            </a:r>
            <a:r>
              <a:rPr lang="de-A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profile</a:t>
            </a:r>
            <a:r>
              <a:rPr lang="de-A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Research field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Region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Agency (e. g. FWF)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Type of funding (e. g. fellowship, project, award, etc…)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Open calls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80920" cy="1080120"/>
          </a:xfrm>
        </p:spPr>
        <p:txBody>
          <a:bodyPr>
            <a:normAutofit fontScale="90000"/>
          </a:bodyPr>
          <a:lstStyle/>
          <a:p>
            <a:r>
              <a:rPr lang="en-US" dirty="0"/>
              <a:t>Main funding sources for young scientists in Austria</a:t>
            </a:r>
            <a:endParaRPr lang="de-DE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323528" y="2204864"/>
            <a:ext cx="8364468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de-AT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University </a:t>
            </a:r>
            <a:r>
              <a:rPr lang="de-AT" sz="2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AT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Innsbruck: MUI-START Programme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de-AT" sz="2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Austrian Science Fund (FWF): several </a:t>
            </a:r>
            <a:r>
              <a:rPr lang="en-US" sz="2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endParaRPr lang="en-US" sz="2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en-US" sz="2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Bank of Austria : Anniversary Fund (</a:t>
            </a:r>
            <a:r>
              <a:rPr lang="en-US" sz="2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ÖnB</a:t>
            </a: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Jubiläums</a:t>
            </a:r>
            <a:r>
              <a:rPr lang="en-US" sz="2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onds</a:t>
            </a: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en-US" sz="2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en-US" sz="2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Tiroler</a:t>
            </a: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wissenschaftsfonds</a:t>
            </a:r>
            <a:r>
              <a:rPr lang="en-US" sz="2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(TWF)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de-AT" sz="22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de-AT" sz="2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0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323528" y="1628800"/>
            <a:ext cx="8208912" cy="792088"/>
          </a:xfrm>
        </p:spPr>
        <p:txBody>
          <a:bodyPr/>
          <a:lstStyle/>
          <a:p>
            <a:r>
              <a:rPr lang="en-US" b="1" dirty="0" smtClean="0"/>
              <a:t>MUI-START </a:t>
            </a:r>
            <a:r>
              <a:rPr lang="en-US" b="1" dirty="0" err="1" smtClean="0"/>
              <a:t>Programme</a:t>
            </a:r>
            <a:r>
              <a:rPr lang="en-US" b="1" dirty="0" smtClean="0"/>
              <a:t> - Objectives</a:t>
            </a:r>
            <a:endParaRPr lang="en-US" b="1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323528" y="188640"/>
            <a:ext cx="6768752" cy="1440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Funding sources for young scientists in Austria</a:t>
            </a:r>
            <a:br>
              <a:rPr lang="en-US" dirty="0" smtClean="0"/>
            </a:br>
            <a:endParaRPr lang="en-US" i="1" dirty="0"/>
          </a:p>
        </p:txBody>
      </p:sp>
      <p:sp>
        <p:nvSpPr>
          <p:cNvPr id="9" name="Textfeld 8"/>
          <p:cNvSpPr txBox="1"/>
          <p:nvPr/>
        </p:nvSpPr>
        <p:spPr>
          <a:xfrm>
            <a:off x="323528" y="2420888"/>
            <a:ext cx="835292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group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high qualified scientists at the beginning of their scientific careers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young researchers to collect preliminary data that might serve as basis for a third-party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(e. g. FWF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Stand-Alone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young scientists to launch their scientific careers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23528" y="2852936"/>
            <a:ext cx="8550196" cy="2448272"/>
          </a:xfrm>
        </p:spPr>
        <p:txBody>
          <a:bodyPr/>
          <a:lstStyle/>
          <a:p>
            <a:r>
              <a:rPr lang="en-US" sz="2000" b="1" dirty="0" smtClean="0"/>
              <a:t>Prerequisites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/>
              <a:t>MUI employment contract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/>
              <a:t>Completed doctoral studies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Age </a:t>
            </a:r>
            <a:r>
              <a:rPr lang="en-US" sz="2000" b="1" dirty="0"/>
              <a:t>limit </a:t>
            </a:r>
            <a:r>
              <a:rPr lang="en-US" sz="2000" dirty="0"/>
              <a:t>(</a:t>
            </a:r>
            <a:r>
              <a:rPr lang="en-US" sz="2000" dirty="0" smtClean="0"/>
              <a:t>exceptions </a:t>
            </a:r>
            <a:r>
              <a:rPr lang="en-US" sz="2000" dirty="0"/>
              <a:t>can be made e. g. parental leaves</a:t>
            </a:r>
            <a:r>
              <a:rPr lang="en-US" sz="2000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 smtClean="0"/>
              <a:t>Experience in proposed research </a:t>
            </a:r>
            <a:r>
              <a:rPr lang="en-US" sz="2000" dirty="0" smtClean="0"/>
              <a:t>field (2 publications as first author)</a:t>
            </a:r>
            <a:endParaRPr lang="en-US" sz="2000" dirty="0" smtClean="0"/>
          </a:p>
          <a:p>
            <a:pPr indent="0"/>
            <a:endParaRPr lang="en-US" sz="2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6480000" cy="119688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Funding sources for young scientists in Austria</a:t>
            </a:r>
            <a:endParaRPr lang="en-GB" dirty="0"/>
          </a:p>
        </p:txBody>
      </p:sp>
      <p:sp>
        <p:nvSpPr>
          <p:cNvPr id="7" name="Textplatzhalter 6"/>
          <p:cNvSpPr txBox="1">
            <a:spLocks/>
          </p:cNvSpPr>
          <p:nvPr/>
        </p:nvSpPr>
        <p:spPr>
          <a:xfrm>
            <a:off x="323528" y="1772816"/>
            <a:ext cx="8208912" cy="792088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prstClr val="black"/>
                </a:solidFill>
              </a:rPr>
              <a:t>MUI-START Programme – Basic information (I)</a:t>
            </a:r>
            <a:endParaRPr lang="en-GB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9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6984776" cy="12241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Funding sources for young scientists in Austria</a:t>
            </a:r>
            <a:endParaRPr lang="en-US" dirty="0"/>
          </a:p>
        </p:txBody>
      </p:sp>
      <p:sp>
        <p:nvSpPr>
          <p:cNvPr id="7" name="Textplatzhalter 2"/>
          <p:cNvSpPr txBox="1">
            <a:spLocks/>
          </p:cNvSpPr>
          <p:nvPr/>
        </p:nvSpPr>
        <p:spPr>
          <a:xfrm>
            <a:off x="323528" y="2054627"/>
            <a:ext cx="8550196" cy="3384376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/>
            <a:endParaRPr lang="en-US" sz="2000" dirty="0" smtClean="0">
              <a:solidFill>
                <a:prstClr val="black"/>
              </a:solidFill>
            </a:endParaRP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Submission of applications: </a:t>
            </a:r>
            <a:r>
              <a:rPr lang="en-US" sz="2000" dirty="0" smtClean="0">
                <a:solidFill>
                  <a:prstClr val="black"/>
                </a:solidFill>
              </a:rPr>
              <a:t>once a year (usually March-April)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Duration:</a:t>
            </a:r>
            <a:r>
              <a:rPr lang="en-US" sz="2000" dirty="0" smtClean="0">
                <a:solidFill>
                  <a:prstClr val="black"/>
                </a:solidFill>
              </a:rPr>
              <a:t> max. 24 months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Grant amount: </a:t>
            </a:r>
            <a:r>
              <a:rPr lang="en-US" sz="2000" dirty="0" smtClean="0">
                <a:solidFill>
                  <a:prstClr val="black"/>
                </a:solidFill>
              </a:rPr>
              <a:t>€ 30.000 per project – Costs for personal only in special cases under appropriate argumentation (marginal employment contract)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Approval rate: </a:t>
            </a:r>
            <a:r>
              <a:rPr lang="en-US" sz="2000" dirty="0" smtClean="0">
                <a:solidFill>
                  <a:prstClr val="black"/>
                </a:solidFill>
              </a:rPr>
              <a:t>25-30%</a:t>
            </a:r>
          </a:p>
          <a:p>
            <a:pPr indent="0"/>
            <a:r>
              <a:rPr lang="en-US" sz="2000" b="1" dirty="0" smtClean="0">
                <a:solidFill>
                  <a:prstClr val="black"/>
                </a:solidFill>
              </a:rPr>
              <a:t>Peer-reviewed outside Austria</a:t>
            </a:r>
          </a:p>
          <a:p>
            <a:endParaRPr lang="en-US" sz="2000" dirty="0" smtClean="0">
              <a:solidFill>
                <a:prstClr val="black"/>
              </a:solidFill>
            </a:endParaRPr>
          </a:p>
          <a:p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8" name="Textplatzhalter 6"/>
          <p:cNvSpPr txBox="1">
            <a:spLocks/>
          </p:cNvSpPr>
          <p:nvPr/>
        </p:nvSpPr>
        <p:spPr>
          <a:xfrm>
            <a:off x="323528" y="1628800"/>
            <a:ext cx="8208912" cy="792088"/>
          </a:xfrm>
          <a:prstGeom prst="rect">
            <a:avLst/>
          </a:prstGeom>
        </p:spPr>
        <p:txBody>
          <a:bodyPr lIns="0" rIns="0"/>
          <a:lstStyle>
            <a:lvl1pPr marL="0" indent="-342900" algn="l" defTabSz="914400" rtl="0" eaLnBrk="1" latinLnBrk="0" hangingPunct="1">
              <a:lnSpc>
                <a:spcPts val="3100"/>
              </a:lnSpc>
              <a:spcBef>
                <a:spcPts val="0"/>
              </a:spcBef>
              <a:buFont typeface="Arial" pitchFamily="34" charset="0"/>
              <a:buNone/>
              <a:defRPr sz="23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prstClr val="black"/>
                </a:solidFill>
              </a:rPr>
              <a:t>MUI-START </a:t>
            </a:r>
            <a:r>
              <a:rPr lang="en-US" b="1" dirty="0" err="1" smtClean="0">
                <a:solidFill>
                  <a:prstClr val="black"/>
                </a:solidFill>
              </a:rPr>
              <a:t>Programme</a:t>
            </a:r>
            <a:r>
              <a:rPr lang="en-US" b="1" dirty="0" smtClean="0">
                <a:solidFill>
                  <a:prstClr val="black"/>
                </a:solidFill>
              </a:rPr>
              <a:t> – Basic information (II)</a:t>
            </a:r>
            <a:endParaRPr 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13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23528" y="332656"/>
            <a:ext cx="6480000" cy="119688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Austrian Science Fund - FWF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88840"/>
            <a:ext cx="7380311" cy="4256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755576" y="1556792"/>
            <a:ext cx="3070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FWF funding portfolio</a:t>
            </a:r>
          </a:p>
        </p:txBody>
      </p:sp>
      <p:sp>
        <p:nvSpPr>
          <p:cNvPr id="7" name="Pfeil nach rechts 6"/>
          <p:cNvSpPr/>
          <p:nvPr/>
        </p:nvSpPr>
        <p:spPr>
          <a:xfrm>
            <a:off x="396152" y="4676839"/>
            <a:ext cx="360040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E60000"/>
              </a:solidFill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395536" y="5589240"/>
            <a:ext cx="360040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E60000"/>
              </a:solidFill>
            </a:endParaRPr>
          </a:p>
        </p:txBody>
      </p:sp>
      <p:sp>
        <p:nvSpPr>
          <p:cNvPr id="10" name="Pfeil nach rechts 9"/>
          <p:cNvSpPr/>
          <p:nvPr/>
        </p:nvSpPr>
        <p:spPr>
          <a:xfrm>
            <a:off x="5292080" y="4901247"/>
            <a:ext cx="360040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E60000"/>
              </a:solidFill>
            </a:endParaRPr>
          </a:p>
        </p:txBody>
      </p:sp>
      <p:sp>
        <p:nvSpPr>
          <p:cNvPr id="11" name="Pfeil nach rechts 10"/>
          <p:cNvSpPr/>
          <p:nvPr/>
        </p:nvSpPr>
        <p:spPr>
          <a:xfrm>
            <a:off x="2915816" y="5373216"/>
            <a:ext cx="360040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E60000"/>
              </a:solidFill>
            </a:endParaRPr>
          </a:p>
        </p:txBody>
      </p:sp>
      <p:sp>
        <p:nvSpPr>
          <p:cNvPr id="12" name="Pfeil nach rechts 11"/>
          <p:cNvSpPr/>
          <p:nvPr/>
        </p:nvSpPr>
        <p:spPr>
          <a:xfrm>
            <a:off x="2915816" y="4901247"/>
            <a:ext cx="360040" cy="14401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E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5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23528" y="1124744"/>
            <a:ext cx="8280456" cy="720080"/>
          </a:xfrm>
        </p:spPr>
        <p:txBody>
          <a:bodyPr/>
          <a:lstStyle/>
          <a:p>
            <a:r>
              <a:rPr lang="de-DE" b="1" dirty="0" smtClean="0"/>
              <a:t>Stand </a:t>
            </a:r>
            <a:r>
              <a:rPr lang="de-DE" b="1" dirty="0" err="1" smtClean="0"/>
              <a:t>Alone</a:t>
            </a:r>
            <a:r>
              <a:rPr lang="de-DE" b="1" dirty="0" smtClean="0"/>
              <a:t> Projects – Basic Information (I)</a:t>
            </a:r>
            <a:endParaRPr lang="de-DE" b="1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480000" cy="1196888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Austrian Science Fund - FWF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395536" y="1844824"/>
            <a:ext cx="81369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 group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Scientists of any discipline working in Austria</a:t>
            </a:r>
          </a:p>
          <a:p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Goal: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of individual research in the area of non-profit oriented scientific research</a:t>
            </a:r>
          </a:p>
          <a:p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scientific quality measured on an international scale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to fund your own position (independent applicant) 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 have lived at least 3 years in Austria during the last 10 years or if you have been working as a scientist in Austria during the two years preceding your application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age limit</a:t>
            </a:r>
          </a:p>
          <a:p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64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enutzerdefiniertes Design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2289</Words>
  <Application>Microsoft Office PowerPoint</Application>
  <PresentationFormat>Bildschirmpräsentation (4:3)</PresentationFormat>
  <Paragraphs>291</Paragraphs>
  <Slides>31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1_Benutzerdefiniertes Design</vt:lpstr>
      <vt:lpstr>Funding sources for young scientists in Austria</vt:lpstr>
      <vt:lpstr>How to find information about funding agencies and programmes? </vt:lpstr>
      <vt:lpstr>PowerPoint-Präsentation</vt:lpstr>
      <vt:lpstr>Main funding sources for young scientists in Austria</vt:lpstr>
      <vt:lpstr>Funding sources for young scientists in Austria </vt:lpstr>
      <vt:lpstr>Funding sources for young scientists in Austria</vt:lpstr>
      <vt:lpstr>Funding sources for young scientists in Austria</vt:lpstr>
      <vt:lpstr>Austrian Science Fund - FWF</vt:lpstr>
      <vt:lpstr>Austrian Science Fund - FWF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Austrian Science Fund -FWF</vt:lpstr>
      <vt:lpstr>PowerPoint-Präsentation</vt:lpstr>
      <vt:lpstr>PowerPoint-Präsentation</vt:lpstr>
      <vt:lpstr>Austrian Science Fund - FWF</vt:lpstr>
      <vt:lpstr>Austrian Science Fund - FWF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Austrian National Bank –  Anniversary fund</vt:lpstr>
      <vt:lpstr>PowerPoint-Präsentation</vt:lpstr>
      <vt:lpstr>PowerPoint-Präsentation</vt:lpstr>
      <vt:lpstr>PowerPoint-Präsentation</vt:lpstr>
      <vt:lpstr>PowerPoint-Präsentation</vt:lpstr>
      <vt:lpstr>ELFI-ELectronic Funding Information system http://www.elfi.info/index.php </vt:lpstr>
    </vt:vector>
  </TitlesOfParts>
  <Company>MUI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Perez Mediavilla Maria</dc:creator>
  <cp:lastModifiedBy>Perez Mediavilla Maria</cp:lastModifiedBy>
  <cp:revision>11</cp:revision>
  <dcterms:created xsi:type="dcterms:W3CDTF">2016-05-19T13:28:17Z</dcterms:created>
  <dcterms:modified xsi:type="dcterms:W3CDTF">2016-05-20T08:09:31Z</dcterms:modified>
</cp:coreProperties>
</file>